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1.xml" ContentType="application/vnd.openxmlformats-officedocument.drawingml.chartshapes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rawings/drawing2.xml" ContentType="application/vnd.openxmlformats-officedocument.drawingml.chartshapes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2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3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.xml" ContentType="application/vnd.openxmlformats-officedocument.themeOverride+xml"/>
  <Override PartName="/ppt/notesSlides/notesSlide14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2.xml" ContentType="application/vnd.openxmlformats-officedocument.themeOverride+xml"/>
  <Override PartName="/ppt/notesSlides/notesSlide15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16.xml" ContentType="application/vnd.openxmlformats-officedocument.presentationml.notesSlide+xml"/>
  <Override PartName="/ppt/charts/chart15.xml" ContentType="application/vnd.openxmlformats-officedocument.drawingml.chart+xml"/>
  <Override PartName="/ppt/theme/themeOverride3.xml" ContentType="application/vnd.openxmlformats-officedocument.themeOverride+xml"/>
  <Override PartName="/ppt/drawings/drawing3.xml" ContentType="application/vnd.openxmlformats-officedocument.drawingml.chartshapes+xml"/>
  <Override PartName="/ppt/notesSlides/notesSlide17.xml" ContentType="application/vnd.openxmlformats-officedocument.presentationml.notesSlide+xml"/>
  <Override PartName="/ppt/charts/chart16.xml" ContentType="application/vnd.openxmlformats-officedocument.drawingml.chart+xml"/>
  <Override PartName="/ppt/theme/themeOverride4.xml" ContentType="application/vnd.openxmlformats-officedocument.themeOverride+xml"/>
  <Override PartName="/ppt/drawings/drawing4.xml" ContentType="application/vnd.openxmlformats-officedocument.drawingml.chartshape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7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theme/themeOverride5.xml" ContentType="application/vnd.openxmlformats-officedocument.themeOverride+xml"/>
  <Override PartName="/ppt/charts/chart18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theme/themeOverride6.xml" ContentType="application/vnd.openxmlformats-officedocument.themeOverride+xml"/>
  <Override PartName="/ppt/notesSlides/notesSlide20.xml" ContentType="application/vnd.openxmlformats-officedocument.presentationml.notesSlide+xml"/>
  <Override PartName="/ppt/charts/chart19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20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0"/>
  </p:notesMasterIdLst>
  <p:sldIdLst>
    <p:sldId id="258" r:id="rId2"/>
    <p:sldId id="385" r:id="rId3"/>
    <p:sldId id="384" r:id="rId4"/>
    <p:sldId id="365" r:id="rId5"/>
    <p:sldId id="367" r:id="rId6"/>
    <p:sldId id="381" r:id="rId7"/>
    <p:sldId id="353" r:id="rId8"/>
    <p:sldId id="354" r:id="rId9"/>
    <p:sldId id="356" r:id="rId10"/>
    <p:sldId id="345" r:id="rId11"/>
    <p:sldId id="388" r:id="rId12"/>
    <p:sldId id="389" r:id="rId13"/>
    <p:sldId id="390" r:id="rId14"/>
    <p:sldId id="387" r:id="rId15"/>
    <p:sldId id="421" r:id="rId16"/>
    <p:sldId id="422" r:id="rId17"/>
    <p:sldId id="420" r:id="rId18"/>
    <p:sldId id="413" r:id="rId19"/>
    <p:sldId id="414" r:id="rId20"/>
    <p:sldId id="415" r:id="rId21"/>
    <p:sldId id="416" r:id="rId22"/>
    <p:sldId id="417" r:id="rId23"/>
    <p:sldId id="418" r:id="rId24"/>
    <p:sldId id="419" r:id="rId25"/>
    <p:sldId id="363" r:id="rId26"/>
    <p:sldId id="344" r:id="rId27"/>
    <p:sldId id="392" r:id="rId28"/>
    <p:sldId id="331" r:id="rId29"/>
    <p:sldId id="395" r:id="rId30"/>
    <p:sldId id="397" r:id="rId31"/>
    <p:sldId id="398" r:id="rId32"/>
    <p:sldId id="399" r:id="rId33"/>
    <p:sldId id="423" r:id="rId34"/>
    <p:sldId id="400" r:id="rId35"/>
    <p:sldId id="401" r:id="rId36"/>
    <p:sldId id="402" r:id="rId37"/>
    <p:sldId id="403" r:id="rId38"/>
    <p:sldId id="404" r:id="rId39"/>
    <p:sldId id="405" r:id="rId40"/>
    <p:sldId id="406" r:id="rId41"/>
    <p:sldId id="408" r:id="rId42"/>
    <p:sldId id="409" r:id="rId43"/>
    <p:sldId id="410" r:id="rId44"/>
    <p:sldId id="393" r:id="rId45"/>
    <p:sldId id="412" r:id="rId46"/>
    <p:sldId id="382" r:id="rId47"/>
    <p:sldId id="378" r:id="rId48"/>
    <p:sldId id="377" r:id="rId4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1E1A"/>
    <a:srgbClr val="003300"/>
    <a:srgbClr val="C85B07"/>
    <a:srgbClr val="0042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993" autoAdjust="0"/>
    <p:restoredTop sz="94694"/>
  </p:normalViewPr>
  <p:slideViewPr>
    <p:cSldViewPr>
      <p:cViewPr varScale="1">
        <p:scale>
          <a:sx n="120" d="100"/>
          <a:sy n="120" d="100"/>
        </p:scale>
        <p:origin x="1952" y="1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Christian%20Thierfelde\Dropbox\all%20data%202017%20CA\Zambia\Africa%20RISING\Trials\GMCC.CRS%20on-farm%20trials.legumes.2017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oleObject" Target="../embeddings/oleObject5.bin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oleObject" Target="../embeddings/oleObject6.bin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christian.CIMDOM\Documents\CIMMYT\A%20Postdoc%20CIMMYT-Zimbabwe\FAO-FAW\Progress%20report\Murehwa%20GMCC%20CRS%20Trial%20FAW%20data%20(mother%20trial)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christian.CIMDOM\Documents\CIMMYT\A%20Postdoc%20CIMMYT-Zimbabwe\FAO-FAW\Progress%20report\UZ%20Mother%20Trial%20FAW%20data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3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4.xml"/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4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15.xml"/><Relationship Id="rId1" Type="http://schemas.microsoft.com/office/2011/relationships/chartStyle" Target="style15.xml"/><Relationship Id="rId4" Type="http://schemas.openxmlformats.org/officeDocument/2006/relationships/oleObject" Target="../embeddings/oleObject7.bin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16.xml"/><Relationship Id="rId1" Type="http://schemas.microsoft.com/office/2011/relationships/chartStyle" Target="style16.xml"/><Relationship Id="rId4" Type="http://schemas.openxmlformats.org/officeDocument/2006/relationships/oleObject" Target="../embeddings/oleObject8.bin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Christian%20Thierfelde\Dropbox\all%20data%202018%20CA\ZAMBIA\ON%20STATION\Msekera\Pigeon%20pea%20Ratooning%20trial%20_%20on-station%202018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Christian%20Thierfelde\Dropbox\all%20data%202018%20CA\ZAMBIA\ON%20STATION\Msekera\Pigeon%20pea%20Ratooning%20trial%20_%20on-station%202018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Debrah%20Maleni\Downloads\Africa%20Rising%20Bulletin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Christian%20Thierfelde\Dropbox\all%20data%202018%20CA\ZAMBIA\AR\Doubled%20up%20legumes%202018.xlsx" TargetMode="Externa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Christian%20Thierfelde\Dropbox\all%20data%202017%20CA\Zambia\Africa%20RISING\Trials\Doubled%20up%20legumes%202017.xlsx" TargetMode="Externa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chartUserShapes" Target="../drawings/drawing2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christian.CIMDOM\Dropbox\all%20data%202017%20CA\Zambia\Africa%20RISING\Trials\GMCC.%20CRS%20on-farm%20trials%20maize.2017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Christian%20Thierfelde\Dropbox\all%20data%202018%20CA\ZAMBIA\AR\GMCC.%20CRS%20on-farm%20trials%20maize.2018..%20ct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Christian%20Thierfelde\Dropbox\all%20data%202018%20CA\ZAMBIA\AR\GMCC.CRS%20on-farm%20trials.legumes.2018.ct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339137025975204"/>
          <c:y val="6.0745406824146982E-2"/>
          <c:w val="0.67176667571725945"/>
          <c:h val="0.71114307810224697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'[PRP_Gross_margin analysis_revised_2006_18 Mal_Zam  Zim 17092018.xlsx]graphs'!$A$2</c:f>
              <c:strCache>
                <c:ptCount val="1"/>
                <c:pt idx="0">
                  <c:v>2012/2013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'[PRP_Gross_margin analysis_revised_2006_18 Mal_Zam  Zim 17092018.xlsx]graphs'!$B$1:$E$1</c:f>
              <c:strCache>
                <c:ptCount val="4"/>
                <c:pt idx="0">
                  <c:v>Ridge &amp; furrow maize continous</c:v>
                </c:pt>
                <c:pt idx="1">
                  <c:v>Dibble Stick Maize continous </c:v>
                </c:pt>
                <c:pt idx="2">
                  <c:v>Dibble stick maize cowpea intercrop</c:v>
                </c:pt>
                <c:pt idx="3">
                  <c:v>Dibble stick maize cowpea rotation</c:v>
                </c:pt>
              </c:strCache>
            </c:strRef>
          </c:cat>
          <c:val>
            <c:numRef>
              <c:f>'[PRP_Gross_margin analysis_revised_2006_18 Mal_Zam  Zim 17092018.xlsx]graphs'!$B$2:$E$2</c:f>
              <c:numCache>
                <c:formatCode>General</c:formatCode>
                <c:ptCount val="4"/>
                <c:pt idx="0">
                  <c:v>368.76</c:v>
                </c:pt>
                <c:pt idx="1">
                  <c:v>668.39</c:v>
                </c:pt>
                <c:pt idx="2">
                  <c:v>947.45</c:v>
                </c:pt>
                <c:pt idx="3">
                  <c:v>995.56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986-45A8-8D50-C24681F8CEF0}"/>
            </c:ext>
          </c:extLst>
        </c:ser>
        <c:ser>
          <c:idx val="1"/>
          <c:order val="1"/>
          <c:tx>
            <c:strRef>
              <c:f>'[PRP_Gross_margin analysis_revised_2006_18 Mal_Zam  Zim 17092018.xlsx]graphs'!$A$3</c:f>
              <c:strCache>
                <c:ptCount val="1"/>
                <c:pt idx="0">
                  <c:v>2013/2014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'[PRP_Gross_margin analysis_revised_2006_18 Mal_Zam  Zim 17092018.xlsx]graphs'!$B$1:$E$1</c:f>
              <c:strCache>
                <c:ptCount val="4"/>
                <c:pt idx="0">
                  <c:v>Ridge &amp; furrow maize continous</c:v>
                </c:pt>
                <c:pt idx="1">
                  <c:v>Dibble Stick Maize continous </c:v>
                </c:pt>
                <c:pt idx="2">
                  <c:v>Dibble stick maize cowpea intercrop</c:v>
                </c:pt>
                <c:pt idx="3">
                  <c:v>Dibble stick maize cowpea rotation</c:v>
                </c:pt>
              </c:strCache>
            </c:strRef>
          </c:cat>
          <c:val>
            <c:numRef>
              <c:f>'[PRP_Gross_margin analysis_revised_2006_18 Mal_Zam  Zim 17092018.xlsx]graphs'!$B$3:$E$3</c:f>
              <c:numCache>
                <c:formatCode>General</c:formatCode>
                <c:ptCount val="4"/>
                <c:pt idx="0">
                  <c:v>117.56</c:v>
                </c:pt>
                <c:pt idx="1">
                  <c:v>194.58</c:v>
                </c:pt>
                <c:pt idx="2">
                  <c:v>168.58</c:v>
                </c:pt>
                <c:pt idx="3">
                  <c:v>180.73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986-45A8-8D50-C24681F8CEF0}"/>
            </c:ext>
          </c:extLst>
        </c:ser>
        <c:ser>
          <c:idx val="2"/>
          <c:order val="2"/>
          <c:tx>
            <c:strRef>
              <c:f>'[PRP_Gross_margin analysis_revised_2006_18 Mal_Zam  Zim 17092018.xlsx]graphs'!$A$4</c:f>
              <c:strCache>
                <c:ptCount val="1"/>
                <c:pt idx="0">
                  <c:v>2014/2015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'[PRP_Gross_margin analysis_revised_2006_18 Mal_Zam  Zim 17092018.xlsx]graphs'!$B$1:$E$1</c:f>
              <c:strCache>
                <c:ptCount val="4"/>
                <c:pt idx="0">
                  <c:v>Ridge &amp; furrow maize continous</c:v>
                </c:pt>
                <c:pt idx="1">
                  <c:v>Dibble Stick Maize continous </c:v>
                </c:pt>
                <c:pt idx="2">
                  <c:v>Dibble stick maize cowpea intercrop</c:v>
                </c:pt>
                <c:pt idx="3">
                  <c:v>Dibble stick maize cowpea rotation</c:v>
                </c:pt>
              </c:strCache>
            </c:strRef>
          </c:cat>
          <c:val>
            <c:numRef>
              <c:f>'[PRP_Gross_margin analysis_revised_2006_18 Mal_Zam  Zim 17092018.xlsx]graphs'!$B$4:$E$4</c:f>
              <c:numCache>
                <c:formatCode>General</c:formatCode>
                <c:ptCount val="4"/>
                <c:pt idx="0">
                  <c:v>38.53</c:v>
                </c:pt>
                <c:pt idx="1">
                  <c:v>296.55</c:v>
                </c:pt>
                <c:pt idx="2">
                  <c:v>489.97</c:v>
                </c:pt>
                <c:pt idx="3">
                  <c:v>363.37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986-45A8-8D50-C24681F8CEF0}"/>
            </c:ext>
          </c:extLst>
        </c:ser>
        <c:ser>
          <c:idx val="3"/>
          <c:order val="3"/>
          <c:tx>
            <c:strRef>
              <c:f>'[PRP_Gross_margin analysis_revised_2006_18 Mal_Zam  Zim 17092018.xlsx]graphs'!$A$5</c:f>
              <c:strCache>
                <c:ptCount val="1"/>
                <c:pt idx="0">
                  <c:v>2015/2016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'[PRP_Gross_margin analysis_revised_2006_18 Mal_Zam  Zim 17092018.xlsx]graphs'!$B$1:$E$1</c:f>
              <c:strCache>
                <c:ptCount val="4"/>
                <c:pt idx="0">
                  <c:v>Ridge &amp; furrow maize continous</c:v>
                </c:pt>
                <c:pt idx="1">
                  <c:v>Dibble Stick Maize continous </c:v>
                </c:pt>
                <c:pt idx="2">
                  <c:v>Dibble stick maize cowpea intercrop</c:v>
                </c:pt>
                <c:pt idx="3">
                  <c:v>Dibble stick maize cowpea rotation</c:v>
                </c:pt>
              </c:strCache>
            </c:strRef>
          </c:cat>
          <c:val>
            <c:numRef>
              <c:f>'[PRP_Gross_margin analysis_revised_2006_18 Mal_Zam  Zim 17092018.xlsx]graphs'!$B$5:$E$5</c:f>
              <c:numCache>
                <c:formatCode>General</c:formatCode>
                <c:ptCount val="4"/>
                <c:pt idx="0">
                  <c:v>496</c:v>
                </c:pt>
                <c:pt idx="1">
                  <c:v>953</c:v>
                </c:pt>
                <c:pt idx="2">
                  <c:v>1262</c:v>
                </c:pt>
                <c:pt idx="3">
                  <c:v>658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986-45A8-8D50-C24681F8CEF0}"/>
            </c:ext>
          </c:extLst>
        </c:ser>
        <c:ser>
          <c:idx val="4"/>
          <c:order val="4"/>
          <c:tx>
            <c:strRef>
              <c:f>'[PRP_Gross_margin analysis_revised_2006_18 Mal_Zam  Zim 17092018.xlsx]graphs'!$A$6</c:f>
              <c:strCache>
                <c:ptCount val="1"/>
                <c:pt idx="0">
                  <c:v>2016/2017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'[PRP_Gross_margin analysis_revised_2006_18 Mal_Zam  Zim 17092018.xlsx]graphs'!$B$1:$E$1</c:f>
              <c:strCache>
                <c:ptCount val="4"/>
                <c:pt idx="0">
                  <c:v>Ridge &amp; furrow maize continous</c:v>
                </c:pt>
                <c:pt idx="1">
                  <c:v>Dibble Stick Maize continous </c:v>
                </c:pt>
                <c:pt idx="2">
                  <c:v>Dibble stick maize cowpea intercrop</c:v>
                </c:pt>
                <c:pt idx="3">
                  <c:v>Dibble stick maize cowpea rotation</c:v>
                </c:pt>
              </c:strCache>
            </c:strRef>
          </c:cat>
          <c:val>
            <c:numRef>
              <c:f>'[PRP_Gross_margin analysis_revised_2006_18 Mal_Zam  Zim 17092018.xlsx]graphs'!$B$6:$E$6</c:f>
              <c:numCache>
                <c:formatCode>General</c:formatCode>
                <c:ptCount val="4"/>
                <c:pt idx="0">
                  <c:v>322</c:v>
                </c:pt>
                <c:pt idx="1">
                  <c:v>348</c:v>
                </c:pt>
                <c:pt idx="2">
                  <c:v>458</c:v>
                </c:pt>
                <c:pt idx="3">
                  <c:v>212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986-45A8-8D50-C24681F8CEF0}"/>
            </c:ext>
          </c:extLst>
        </c:ser>
        <c:ser>
          <c:idx val="5"/>
          <c:order val="5"/>
          <c:tx>
            <c:strRef>
              <c:f>'[PRP_Gross_margin analysis_revised_2006_18 Mal_Zam  Zim 17092018.xlsx]graphs'!$A$7</c:f>
              <c:strCache>
                <c:ptCount val="1"/>
                <c:pt idx="0">
                  <c:v>2017/2018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'[PRP_Gross_margin analysis_revised_2006_18 Mal_Zam  Zim 17092018.xlsx]graphs'!$B$1:$E$1</c:f>
              <c:strCache>
                <c:ptCount val="4"/>
                <c:pt idx="0">
                  <c:v>Ridge &amp; furrow maize continous</c:v>
                </c:pt>
                <c:pt idx="1">
                  <c:v>Dibble Stick Maize continous </c:v>
                </c:pt>
                <c:pt idx="2">
                  <c:v>Dibble stick maize cowpea intercrop</c:v>
                </c:pt>
                <c:pt idx="3">
                  <c:v>Dibble stick maize cowpea rotation</c:v>
                </c:pt>
              </c:strCache>
            </c:strRef>
          </c:cat>
          <c:val>
            <c:numRef>
              <c:f>'[PRP_Gross_margin analysis_revised_2006_18 Mal_Zam  Zim 17092018.xlsx]graphs'!$B$7:$E$7</c:f>
              <c:numCache>
                <c:formatCode>General</c:formatCode>
                <c:ptCount val="4"/>
                <c:pt idx="0">
                  <c:v>-67.260000000000005</c:v>
                </c:pt>
                <c:pt idx="1">
                  <c:v>41.9</c:v>
                </c:pt>
                <c:pt idx="2">
                  <c:v>239.48</c:v>
                </c:pt>
                <c:pt idx="3">
                  <c:v>173.57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986-45A8-8D50-C24681F8CE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25743352"/>
        <c:axId val="225742960"/>
      </c:barChart>
      <c:catAx>
        <c:axId val="2257433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5742960"/>
        <c:crosses val="autoZero"/>
        <c:auto val="1"/>
        <c:lblAlgn val="ctr"/>
        <c:lblOffset val="100"/>
        <c:noMultiLvlLbl val="0"/>
      </c:catAx>
      <c:valAx>
        <c:axId val="22574296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0" i="0" cap="all" baseline="0" dirty="0">
                    <a:effectLst/>
                  </a:rPr>
                  <a:t>Net benefits  (US$/ha)</a:t>
                </a:r>
                <a:endParaRPr lang="en-US" sz="1600" dirty="0">
                  <a:effectLst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57433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5928168177091057E-2"/>
          <c:y val="0.93154334304102393"/>
          <c:w val="0.87713725053236269"/>
          <c:h val="4.01788526434195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spPr>
            <a:solidFill>
              <a:schemeClr val="accent1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A50021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924-4DAA-BF8A-421B0D725AB6}"/>
              </c:ext>
            </c:extLst>
          </c:dPt>
          <c:dPt>
            <c:idx val="1"/>
            <c:invertIfNegative val="0"/>
            <c:bubble3D val="0"/>
            <c:spPr>
              <a:solidFill>
                <a:srgbClr val="A50021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924-4DAA-BF8A-421B0D725AB6}"/>
              </c:ext>
            </c:extLst>
          </c:dPt>
          <c:dPt>
            <c:idx val="2"/>
            <c:invertIfNegative val="0"/>
            <c:bubble3D val="0"/>
            <c:spPr>
              <a:solidFill>
                <a:srgbClr val="002060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924-4DAA-BF8A-421B0D725AB6}"/>
              </c:ext>
            </c:extLst>
          </c:dPt>
          <c:dPt>
            <c:idx val="3"/>
            <c:invertIfNegative val="0"/>
            <c:bubble3D val="0"/>
            <c:spPr>
              <a:solidFill>
                <a:srgbClr val="FFC000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924-4DAA-BF8A-421B0D725AB6}"/>
              </c:ext>
            </c:extLst>
          </c:dPt>
          <c:dLbls>
            <c:dLbl>
              <c:idx val="0"/>
              <c:layout>
                <c:manualLayout>
                  <c:x val="0"/>
                  <c:y val="-0.13863531624058231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BC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924-4DAA-BF8A-421B0D725AB6}"/>
                </c:ext>
              </c:extLst>
            </c:dLbl>
            <c:dLbl>
              <c:idx val="1"/>
              <c:layout>
                <c:manualLayout>
                  <c:x val="2.7778696556371892E-3"/>
                  <c:y val="-0.22604861462580975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B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924-4DAA-BF8A-421B0D725AB6}"/>
                </c:ext>
              </c:extLst>
            </c:dLbl>
            <c:dLbl>
              <c:idx val="2"/>
              <c:layout>
                <c:manualLayout>
                  <c:x val="0"/>
                  <c:y val="-7.407407407407407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C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924-4DAA-BF8A-421B0D725AB6}"/>
                </c:ext>
              </c:extLst>
            </c:dLbl>
            <c:dLbl>
              <c:idx val="3"/>
              <c:layout>
                <c:manualLayout>
                  <c:x val="8.3333505604318518E-3"/>
                  <c:y val="-0.47769760835901637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A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924-4DAA-BF8A-421B0D725AB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Sheet2!$AY$14:$AY$17</c:f>
              <c:strCache>
                <c:ptCount val="4"/>
                <c:pt idx="0">
                  <c:v>Ppea sole intercrop</c:v>
                </c:pt>
                <c:pt idx="1">
                  <c:v>Cpea /Ppea intercrop</c:v>
                </c:pt>
                <c:pt idx="2">
                  <c:v>Lablab sole intercrop</c:v>
                </c:pt>
                <c:pt idx="3">
                  <c:v>Soybean/Ppea intercrop</c:v>
                </c:pt>
              </c:strCache>
            </c:strRef>
          </c:cat>
          <c:val>
            <c:numRef>
              <c:f>Sheet2!$AZ$14:$AZ$17</c:f>
              <c:numCache>
                <c:formatCode>General</c:formatCode>
                <c:ptCount val="4"/>
                <c:pt idx="0">
                  <c:v>350.50904977071218</c:v>
                </c:pt>
                <c:pt idx="1">
                  <c:v>534.77602914144393</c:v>
                </c:pt>
                <c:pt idx="2">
                  <c:v>118.099686066288</c:v>
                </c:pt>
                <c:pt idx="3" formatCode="0">
                  <c:v>803.39794093328715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924-4DAA-BF8A-421B0D725AB6}"/>
            </c:ext>
          </c:extLst>
        </c:ser>
        <c:ser>
          <c:idx val="1"/>
          <c:order val="1"/>
          <c:spPr>
            <a:solidFill>
              <a:srgbClr val="009900"/>
            </a:solidFill>
            <a:ln>
              <a:solidFill>
                <a:schemeClr val="tx1"/>
              </a:solidFill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rgbClr val="A50021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A-8924-4DAA-BF8A-421B0D725AB6}"/>
              </c:ext>
            </c:extLst>
          </c:dPt>
          <c:cat>
            <c:strRef>
              <c:f>Sheet2!$AY$14:$AY$17</c:f>
              <c:strCache>
                <c:ptCount val="4"/>
                <c:pt idx="0">
                  <c:v>Ppea sole intercrop</c:v>
                </c:pt>
                <c:pt idx="1">
                  <c:v>Cpea /Ppea intercrop</c:v>
                </c:pt>
                <c:pt idx="2">
                  <c:v>Lablab sole intercrop</c:v>
                </c:pt>
                <c:pt idx="3">
                  <c:v>Soybean/Ppea intercrop</c:v>
                </c:pt>
              </c:strCache>
            </c:strRef>
          </c:cat>
          <c:val>
            <c:numRef>
              <c:f>Sheet2!$BA$14:$BA$17</c:f>
              <c:numCache>
                <c:formatCode>General</c:formatCode>
                <c:ptCount val="4"/>
                <c:pt idx="0">
                  <c:v>0</c:v>
                </c:pt>
                <c:pt idx="1">
                  <c:v>96.396035367661071</c:v>
                </c:pt>
                <c:pt idx="2">
                  <c:v>0</c:v>
                </c:pt>
                <c:pt idx="3" formatCode="0">
                  <c:v>456.49201243309091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8924-4DAA-BF8A-421B0D725A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828111376"/>
        <c:axId val="828107456"/>
      </c:barChart>
      <c:catAx>
        <c:axId val="828111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2700000" spcFirstLastPara="1" vertOverflow="ellipsis" wrap="square" anchor="ctr" anchorCtr="1"/>
          <a:lstStyle/>
          <a:p>
            <a:pPr>
              <a:defRPr sz="10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28107456"/>
        <c:crosses val="autoZero"/>
        <c:auto val="1"/>
        <c:lblAlgn val="ctr"/>
        <c:lblOffset val="100"/>
        <c:noMultiLvlLbl val="0"/>
      </c:catAx>
      <c:valAx>
        <c:axId val="828107456"/>
        <c:scaling>
          <c:orientation val="minMax"/>
          <c:max val="15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b="1" dirty="0"/>
                  <a:t>Legume</a:t>
                </a:r>
                <a:r>
                  <a:rPr lang="en-US" sz="1200" b="1" baseline="0" dirty="0"/>
                  <a:t> grain </a:t>
                </a:r>
                <a:r>
                  <a:rPr lang="en-US" sz="1200" b="1" dirty="0"/>
                  <a:t> yield  (in</a:t>
                </a:r>
                <a:r>
                  <a:rPr lang="en-US" sz="1200" b="1" baseline="0" dirty="0"/>
                  <a:t> k</a:t>
                </a:r>
                <a:r>
                  <a:rPr lang="en-US" sz="1200" b="1" dirty="0"/>
                  <a:t>g ha</a:t>
                </a:r>
                <a:r>
                  <a:rPr lang="en-US" sz="1200" b="1" baseline="30000" dirty="0"/>
                  <a:t>-1</a:t>
                </a:r>
                <a:r>
                  <a:rPr lang="en-US" sz="1200" b="1" dirty="0"/>
                  <a:t>) </a:t>
                </a:r>
              </a:p>
            </c:rich>
          </c:tx>
          <c:layout>
            <c:manualLayout>
              <c:xMode val="edge"/>
              <c:yMode val="edge"/>
              <c:x val="1.6666666666666666E-2"/>
              <c:y val="0.2194714202391367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28111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ysClr val="windowText" lastClr="000000"/>
          </a:solidFill>
        </a:defRPr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'Combined grain'!$L$4</c:f>
              <c:strCache>
                <c:ptCount val="1"/>
                <c:pt idx="0">
                  <c:v>Maize</c:v>
                </c:pt>
              </c:strCache>
            </c:strRef>
          </c:tx>
          <c:spPr>
            <a:solidFill>
              <a:srgbClr val="C00000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strRef>
              <c:f>'Combined grain'!$K$5:$K$9</c:f>
              <c:strCache>
                <c:ptCount val="5"/>
                <c:pt idx="0">
                  <c:v>Maize sole</c:v>
                </c:pt>
                <c:pt idx="1">
                  <c:v>Maize/Ppea intercropping</c:v>
                </c:pt>
                <c:pt idx="2">
                  <c:v>Maize/Ppea/Cpea intercropping</c:v>
                </c:pt>
                <c:pt idx="3">
                  <c:v>Maize/Lablab</c:v>
                </c:pt>
                <c:pt idx="4">
                  <c:v>Gliricidia-Maize</c:v>
                </c:pt>
              </c:strCache>
            </c:strRef>
          </c:cat>
          <c:val>
            <c:numRef>
              <c:f>'Combined grain'!$L$5:$L$9</c:f>
              <c:numCache>
                <c:formatCode>General</c:formatCode>
                <c:ptCount val="5"/>
                <c:pt idx="0">
                  <c:v>2040.1662230897477</c:v>
                </c:pt>
                <c:pt idx="1">
                  <c:v>1986.719399090171</c:v>
                </c:pt>
                <c:pt idx="2">
                  <c:v>1777.0407776269112</c:v>
                </c:pt>
                <c:pt idx="3">
                  <c:v>1576.442275224771</c:v>
                </c:pt>
                <c:pt idx="4">
                  <c:v>2067.8810736126834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650-444E-90EF-754C8BD8056A}"/>
            </c:ext>
          </c:extLst>
        </c:ser>
        <c:ser>
          <c:idx val="1"/>
          <c:order val="1"/>
          <c:tx>
            <c:strRef>
              <c:f>'Combined grain'!$M$4</c:f>
              <c:strCache>
                <c:ptCount val="1"/>
                <c:pt idx="0">
                  <c:v>Legumes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cat>
            <c:strRef>
              <c:f>'Combined grain'!$K$5:$K$9</c:f>
              <c:strCache>
                <c:ptCount val="5"/>
                <c:pt idx="0">
                  <c:v>Maize sole</c:v>
                </c:pt>
                <c:pt idx="1">
                  <c:v>Maize/Ppea intercropping</c:v>
                </c:pt>
                <c:pt idx="2">
                  <c:v>Maize/Ppea/Cpea intercropping</c:v>
                </c:pt>
                <c:pt idx="3">
                  <c:v>Maize/Lablab</c:v>
                </c:pt>
                <c:pt idx="4">
                  <c:v>Gliricidia-Maize</c:v>
                </c:pt>
              </c:strCache>
            </c:strRef>
          </c:cat>
          <c:val>
            <c:numRef>
              <c:f>'Combined grain'!$M$5:$M$9</c:f>
              <c:numCache>
                <c:formatCode>General</c:formatCode>
                <c:ptCount val="5"/>
                <c:pt idx="0">
                  <c:v>1E-3</c:v>
                </c:pt>
                <c:pt idx="1">
                  <c:v>135.76528005279675</c:v>
                </c:pt>
                <c:pt idx="2">
                  <c:v>90.428183814913055</c:v>
                </c:pt>
                <c:pt idx="3">
                  <c:v>59.842188530357888</c:v>
                </c:pt>
                <c:pt idx="4">
                  <c:v>70.048811938481052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650-444E-90EF-754C8BD8056A}"/>
            </c:ext>
          </c:extLst>
        </c:ser>
        <c:ser>
          <c:idx val="2"/>
          <c:order val="2"/>
          <c:tx>
            <c:strRef>
              <c:f>'Combined grain'!$N$4</c:f>
              <c:strCache>
                <c:ptCount val="1"/>
                <c:pt idx="0">
                  <c:v>extra Cowpea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2.2104332449159629E-3"/>
                  <c:y val="-8.6173129651390526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650-444E-90EF-754C8BD8056A}"/>
                </c:ext>
              </c:extLst>
            </c:dLbl>
            <c:dLbl>
              <c:idx val="1"/>
              <c:layout>
                <c:manualLayout>
                  <c:x val="2.2104332449159225E-3"/>
                  <c:y val="-7.0505287896592245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650-444E-90EF-754C8BD8056A}"/>
                </c:ext>
              </c:extLst>
            </c:dLbl>
            <c:dLbl>
              <c:idx val="2"/>
              <c:layout>
                <c:manualLayout>
                  <c:x val="2.2104332449160036E-3"/>
                  <c:y val="-7.8339208773991378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AB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650-444E-90EF-754C8BD8056A}"/>
                </c:ext>
              </c:extLst>
            </c:dLbl>
            <c:dLbl>
              <c:idx val="3"/>
              <c:layout>
                <c:manualLayout>
                  <c:x val="0"/>
                  <c:y val="-8.6173129651390595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B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650-444E-90EF-754C8BD8056A}"/>
                </c:ext>
              </c:extLst>
            </c:dLbl>
            <c:dLbl>
              <c:idx val="4"/>
              <c:layout>
                <c:manualLayout>
                  <c:x val="0"/>
                  <c:y val="-7.4422248335291818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650-444E-90EF-754C8BD8056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BarType val="both"/>
            <c:errValType val="cust"/>
            <c:noEndCap val="0"/>
            <c:plus>
              <c:numRef>
                <c:f>'Combined grain'!$O$5:$O$9</c:f>
                <c:numCache>
                  <c:formatCode>General</c:formatCode>
                  <c:ptCount val="5"/>
                  <c:pt idx="0">
                    <c:v>223.62</c:v>
                  </c:pt>
                  <c:pt idx="1">
                    <c:v>199.39</c:v>
                  </c:pt>
                  <c:pt idx="2">
                    <c:v>230.9</c:v>
                  </c:pt>
                  <c:pt idx="3">
                    <c:v>201.49</c:v>
                  </c:pt>
                  <c:pt idx="4">
                    <c:v>284.27999999999997</c:v>
                  </c:pt>
                </c:numCache>
              </c:numRef>
            </c:plus>
            <c:minus>
              <c:numRef>
                <c:f>'Combined grain'!$O$5:$O$9</c:f>
                <c:numCache>
                  <c:formatCode>General</c:formatCode>
                  <c:ptCount val="5"/>
                  <c:pt idx="0">
                    <c:v>223.62</c:v>
                  </c:pt>
                  <c:pt idx="1">
                    <c:v>199.39</c:v>
                  </c:pt>
                  <c:pt idx="2">
                    <c:v>230.9</c:v>
                  </c:pt>
                  <c:pt idx="3">
                    <c:v>201.49</c:v>
                  </c:pt>
                  <c:pt idx="4">
                    <c:v>284.27999999999997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'Combined grain'!$K$5:$K$9</c:f>
              <c:strCache>
                <c:ptCount val="5"/>
                <c:pt idx="0">
                  <c:v>Maize sole</c:v>
                </c:pt>
                <c:pt idx="1">
                  <c:v>Maize/Ppea intercropping</c:v>
                </c:pt>
                <c:pt idx="2">
                  <c:v>Maize/Ppea/Cpea intercropping</c:v>
                </c:pt>
                <c:pt idx="3">
                  <c:v>Maize/Lablab</c:v>
                </c:pt>
                <c:pt idx="4">
                  <c:v>Gliricidia-Maize</c:v>
                </c:pt>
              </c:strCache>
            </c:strRef>
          </c:cat>
          <c:val>
            <c:numRef>
              <c:f>'Combined grain'!$N$5:$N$9</c:f>
              <c:numCache>
                <c:formatCode>General</c:formatCode>
                <c:ptCount val="5"/>
                <c:pt idx="0">
                  <c:v>1E-3</c:v>
                </c:pt>
                <c:pt idx="1">
                  <c:v>1E-3</c:v>
                </c:pt>
                <c:pt idx="2">
                  <c:v>211.53668071279918</c:v>
                </c:pt>
                <c:pt idx="3">
                  <c:v>1E-3</c:v>
                </c:pt>
                <c:pt idx="4">
                  <c:v>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2650-444E-90EF-754C8BD805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56909504"/>
        <c:axId val="256906592"/>
      </c:barChart>
      <c:catAx>
        <c:axId val="256909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6906592"/>
        <c:crosses val="autoZero"/>
        <c:auto val="1"/>
        <c:lblAlgn val="ctr"/>
        <c:lblOffset val="100"/>
        <c:noMultiLvlLbl val="0"/>
      </c:catAx>
      <c:valAx>
        <c:axId val="256906592"/>
        <c:scaling>
          <c:orientation val="minMax"/>
          <c:max val="5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b="1" dirty="0"/>
                  <a:t>Combined maize and legume</a:t>
                </a:r>
              </a:p>
              <a:p>
                <a:pPr>
                  <a:defRPr b="1"/>
                </a:pPr>
                <a:r>
                  <a:rPr lang="en-US" b="1" dirty="0"/>
                  <a:t> grain yield (kg ha</a:t>
                </a:r>
                <a:r>
                  <a:rPr lang="en-US" b="1" baseline="30000" dirty="0"/>
                  <a:t>-1</a:t>
                </a:r>
                <a:r>
                  <a:rPr lang="en-US" b="1" dirty="0"/>
                  <a:t>)</a:t>
                </a:r>
              </a:p>
            </c:rich>
          </c:tx>
          <c:layout>
            <c:manualLayout>
              <c:xMode val="edge"/>
              <c:yMode val="edge"/>
              <c:x val="6.6312997347480109E-3"/>
              <c:y val="0.171758469357031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69095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en-US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01830215586247"/>
          <c:y val="3.1667643501090567E-2"/>
          <c:w val="0.8680795485383227"/>
          <c:h val="0.71632071497952743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'combined biomass'!$M$4</c:f>
              <c:strCache>
                <c:ptCount val="1"/>
                <c:pt idx="0">
                  <c:v>Maize</c:v>
                </c:pt>
              </c:strCache>
            </c:strRef>
          </c:tx>
          <c:spPr>
            <a:solidFill>
              <a:srgbClr val="C00000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cat>
            <c:strRef>
              <c:f>'combined biomass'!$L$5:$L$9</c:f>
              <c:strCache>
                <c:ptCount val="5"/>
                <c:pt idx="0">
                  <c:v>Maize sole</c:v>
                </c:pt>
                <c:pt idx="1">
                  <c:v>Maize/Ppea intercropping</c:v>
                </c:pt>
                <c:pt idx="2">
                  <c:v>Maize/Ppea/Cpea intercropping</c:v>
                </c:pt>
                <c:pt idx="3">
                  <c:v>Maize/Lablab</c:v>
                </c:pt>
                <c:pt idx="4">
                  <c:v>Gliricidia-pigeonpea- maize</c:v>
                </c:pt>
              </c:strCache>
            </c:strRef>
          </c:cat>
          <c:val>
            <c:numRef>
              <c:f>'combined biomass'!$M$5:$M$9</c:f>
              <c:numCache>
                <c:formatCode>General</c:formatCode>
                <c:ptCount val="5"/>
                <c:pt idx="0">
                  <c:v>2189.8459069242645</c:v>
                </c:pt>
                <c:pt idx="1">
                  <c:v>1960.8095821319166</c:v>
                </c:pt>
                <c:pt idx="2">
                  <c:v>1823.1734624849892</c:v>
                </c:pt>
                <c:pt idx="3">
                  <c:v>1645.1868472524379</c:v>
                </c:pt>
                <c:pt idx="4">
                  <c:v>2102.6944860545041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3C9-4065-A6A0-8B750601F9DB}"/>
            </c:ext>
          </c:extLst>
        </c:ser>
        <c:ser>
          <c:idx val="1"/>
          <c:order val="1"/>
          <c:tx>
            <c:strRef>
              <c:f>'combined biomass'!$N$4</c:f>
              <c:strCache>
                <c:ptCount val="1"/>
                <c:pt idx="0">
                  <c:v>Legumes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cat>
            <c:strRef>
              <c:f>'combined biomass'!$L$5:$L$9</c:f>
              <c:strCache>
                <c:ptCount val="5"/>
                <c:pt idx="0">
                  <c:v>Maize sole</c:v>
                </c:pt>
                <c:pt idx="1">
                  <c:v>Maize/Ppea intercropping</c:v>
                </c:pt>
                <c:pt idx="2">
                  <c:v>Maize/Ppea/Cpea intercropping</c:v>
                </c:pt>
                <c:pt idx="3">
                  <c:v>Maize/Lablab</c:v>
                </c:pt>
                <c:pt idx="4">
                  <c:v>Gliricidia-pigeonpea- maize</c:v>
                </c:pt>
              </c:strCache>
            </c:strRef>
          </c:cat>
          <c:val>
            <c:numRef>
              <c:f>'combined biomass'!$N$5:$N$9</c:f>
              <c:numCache>
                <c:formatCode>General</c:formatCode>
                <c:ptCount val="5"/>
                <c:pt idx="0">
                  <c:v>0.01</c:v>
                </c:pt>
                <c:pt idx="1">
                  <c:v>2284.6556179771428</c:v>
                </c:pt>
                <c:pt idx="2">
                  <c:v>1958.0286145904367</c:v>
                </c:pt>
                <c:pt idx="3">
                  <c:v>1023.3421488810221</c:v>
                </c:pt>
                <c:pt idx="4">
                  <c:v>1754.1394243928039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3C9-4065-A6A0-8B750601F9DB}"/>
            </c:ext>
          </c:extLst>
        </c:ser>
        <c:ser>
          <c:idx val="2"/>
          <c:order val="2"/>
          <c:tx>
            <c:strRef>
              <c:f>'combined biomass'!$O$4</c:f>
              <c:strCache>
                <c:ptCount val="1"/>
                <c:pt idx="0">
                  <c:v>extra Cowpea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9.2699884125144849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B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3C9-4065-A6A0-8B750601F9DB}"/>
                </c:ext>
              </c:extLst>
            </c:dLbl>
            <c:dLbl>
              <c:idx val="1"/>
              <c:layout>
                <c:manualLayout>
                  <c:x val="0"/>
                  <c:y val="-8.4974893781382815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3C9-4065-A6A0-8B750601F9DB}"/>
                </c:ext>
              </c:extLst>
            </c:dLbl>
            <c:dLbl>
              <c:idx val="2"/>
              <c:layout>
                <c:manualLayout>
                  <c:x val="-2.2104332449160036E-3"/>
                  <c:y val="-0.11973735032831209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3C9-4065-A6A0-8B750601F9DB}"/>
                </c:ext>
              </c:extLst>
            </c:dLbl>
            <c:dLbl>
              <c:idx val="3"/>
              <c:layout>
                <c:manualLayout>
                  <c:x val="0"/>
                  <c:y val="-8.1112398609501743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B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3C9-4065-A6A0-8B750601F9DB}"/>
                </c:ext>
              </c:extLst>
            </c:dLbl>
            <c:dLbl>
              <c:idx val="4"/>
              <c:layout>
                <c:manualLayout>
                  <c:x val="0"/>
                  <c:y val="-0.10042487446890695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33C9-4065-A6A0-8B750601F9D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BarType val="both"/>
            <c:errValType val="cust"/>
            <c:noEndCap val="0"/>
            <c:plus>
              <c:numRef>
                <c:f>'combined biomass'!$P$5:$P$9</c:f>
                <c:numCache>
                  <c:formatCode>General</c:formatCode>
                  <c:ptCount val="5"/>
                  <c:pt idx="0">
                    <c:v>267.55</c:v>
                  </c:pt>
                  <c:pt idx="1">
                    <c:v>365.41</c:v>
                  </c:pt>
                  <c:pt idx="2">
                    <c:v>411.85</c:v>
                  </c:pt>
                  <c:pt idx="3">
                    <c:v>234.19</c:v>
                  </c:pt>
                  <c:pt idx="4">
                    <c:v>402.16</c:v>
                  </c:pt>
                </c:numCache>
              </c:numRef>
            </c:plus>
            <c:minus>
              <c:numRef>
                <c:f>'combined biomass'!$P$5:$P$9</c:f>
                <c:numCache>
                  <c:formatCode>General</c:formatCode>
                  <c:ptCount val="5"/>
                  <c:pt idx="0">
                    <c:v>267.55</c:v>
                  </c:pt>
                  <c:pt idx="1">
                    <c:v>365.41</c:v>
                  </c:pt>
                  <c:pt idx="2">
                    <c:v>411.85</c:v>
                  </c:pt>
                  <c:pt idx="3">
                    <c:v>234.19</c:v>
                  </c:pt>
                  <c:pt idx="4">
                    <c:v>402.16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'combined biomass'!$L$5:$L$9</c:f>
              <c:strCache>
                <c:ptCount val="5"/>
                <c:pt idx="0">
                  <c:v>Maize sole</c:v>
                </c:pt>
                <c:pt idx="1">
                  <c:v>Maize/Ppea intercropping</c:v>
                </c:pt>
                <c:pt idx="2">
                  <c:v>Maize/Ppea/Cpea intercropping</c:v>
                </c:pt>
                <c:pt idx="3">
                  <c:v>Maize/Lablab</c:v>
                </c:pt>
                <c:pt idx="4">
                  <c:v>Gliricidia-pigeonpea- maize</c:v>
                </c:pt>
              </c:strCache>
            </c:strRef>
          </c:cat>
          <c:val>
            <c:numRef>
              <c:f>'combined biomass'!$O$5:$O$9</c:f>
              <c:numCache>
                <c:formatCode>General</c:formatCode>
                <c:ptCount val="5"/>
                <c:pt idx="0">
                  <c:v>1E-3</c:v>
                </c:pt>
                <c:pt idx="1">
                  <c:v>1E-3</c:v>
                </c:pt>
                <c:pt idx="2">
                  <c:v>280.03868400788389</c:v>
                </c:pt>
                <c:pt idx="3">
                  <c:v>1E-3</c:v>
                </c:pt>
                <c:pt idx="4">
                  <c:v>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33C9-4065-A6A0-8B750601F9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56909504"/>
        <c:axId val="256906592"/>
      </c:barChart>
      <c:catAx>
        <c:axId val="256909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6906592"/>
        <c:crosses val="autoZero"/>
        <c:auto val="1"/>
        <c:lblAlgn val="ctr"/>
        <c:lblOffset val="100"/>
        <c:noMultiLvlLbl val="0"/>
      </c:catAx>
      <c:valAx>
        <c:axId val="256906592"/>
        <c:scaling>
          <c:orientation val="minMax"/>
          <c:max val="5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b="1" dirty="0"/>
                  <a:t>Combined maize and legume</a:t>
                </a:r>
              </a:p>
              <a:p>
                <a:pPr>
                  <a:defRPr b="1"/>
                </a:pPr>
                <a:r>
                  <a:rPr lang="en-US" b="1" dirty="0"/>
                  <a:t> biomass yield (kg ha</a:t>
                </a:r>
                <a:r>
                  <a:rPr lang="en-US" b="1" baseline="30000" dirty="0"/>
                  <a:t>-1</a:t>
                </a:r>
                <a:r>
                  <a:rPr lang="en-US" b="1" dirty="0"/>
                  <a:t>)</a:t>
                </a:r>
              </a:p>
            </c:rich>
          </c:tx>
          <c:layout>
            <c:manualLayout>
              <c:xMode val="edge"/>
              <c:yMode val="edge"/>
              <c:x val="0"/>
              <c:y val="0.171758445605226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69095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3700491516809733"/>
          <c:y val="0.91550746191488519"/>
          <c:w val="0.35693623509262934"/>
          <c:h val="6.518006222570962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US"/>
    </a:p>
  </c:txPr>
  <c:externalData r:id="rId4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720169330725786"/>
          <c:y val="3.2496307237813882E-2"/>
          <c:w val="0.87365955071188106"/>
          <c:h val="0.742291564140419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Sheet1!$S$27</c:f>
              <c:strCache>
                <c:ptCount val="1"/>
                <c:pt idx="0">
                  <c:v>Maize plants with infested leaves ward 10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0.1004431314623338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9CF-47B7-9618-B82A1AEF2B34}"/>
                </c:ext>
              </c:extLst>
            </c:dLbl>
            <c:dLbl>
              <c:idx val="1"/>
              <c:layout>
                <c:manualLayout>
                  <c:x val="-1.6638932928199641E-3"/>
                  <c:y val="-8.8626292466765136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ABC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D9CF-47B7-9618-B82A1AEF2B34}"/>
                </c:ext>
              </c:extLst>
            </c:dLbl>
            <c:dLbl>
              <c:idx val="2"/>
              <c:layout>
                <c:manualLayout>
                  <c:x val="0"/>
                  <c:y val="-5.9084194977843424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C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D9CF-47B7-9618-B82A1AEF2B34}"/>
                </c:ext>
              </c:extLst>
            </c:dLbl>
            <c:dLbl>
              <c:idx val="3"/>
              <c:layout>
                <c:manualLayout>
                  <c:x val="-1.6638932928199947E-3"/>
                  <c:y val="-7.9763663220088626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BC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D9CF-47B7-9618-B82A1AEF2B34}"/>
                </c:ext>
              </c:extLst>
            </c:dLbl>
            <c:dLbl>
              <c:idx val="4"/>
              <c:layout>
                <c:manualLayout>
                  <c:x val="-1.6638932928199335E-3"/>
                  <c:y val="-5.612998522895131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C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D9CF-47B7-9618-B82A1AEF2B34}"/>
                </c:ext>
              </c:extLst>
            </c:dLbl>
            <c:dLbl>
              <c:idx val="5"/>
              <c:layout>
                <c:manualLayout>
                  <c:x val="0"/>
                  <c:y val="-5.6129985228951365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C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D9CF-47B7-9618-B82A1AEF2B34}"/>
                </c:ext>
              </c:extLst>
            </c:dLbl>
            <c:dLbl>
              <c:idx val="6"/>
              <c:layout>
                <c:manualLayout>
                  <c:x val="-1.2201743191767612E-16"/>
                  <c:y val="-8.2717872968980796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AB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D9CF-47B7-9618-B82A1AEF2B34}"/>
                </c:ext>
              </c:extLst>
            </c:dLbl>
            <c:dLbl>
              <c:idx val="7"/>
              <c:layout>
                <c:manualLayout>
                  <c:x val="0"/>
                  <c:y val="-5.9084194977843479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C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D9CF-47B7-9618-B82A1AEF2B3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BarType val="both"/>
            <c:errValType val="cust"/>
            <c:noEndCap val="0"/>
            <c:plus>
              <c:numRef>
                <c:f>Sheet1!$U$28:$U$35</c:f>
                <c:numCache>
                  <c:formatCode>General</c:formatCode>
                  <c:ptCount val="8"/>
                  <c:pt idx="0">
                    <c:v>3.5847000000000002</c:v>
                  </c:pt>
                  <c:pt idx="1">
                    <c:v>2.6135000000000002</c:v>
                  </c:pt>
                  <c:pt idx="2">
                    <c:v>2.2412999999999998</c:v>
                  </c:pt>
                  <c:pt idx="3">
                    <c:v>2.7435999999999998</c:v>
                  </c:pt>
                  <c:pt idx="4">
                    <c:v>2.1088</c:v>
                  </c:pt>
                  <c:pt idx="5">
                    <c:v>2.2242999999999999</c:v>
                  </c:pt>
                  <c:pt idx="6">
                    <c:v>2.9445999999999999</c:v>
                  </c:pt>
                  <c:pt idx="7">
                    <c:v>2.4716</c:v>
                  </c:pt>
                </c:numCache>
              </c:numRef>
            </c:plus>
            <c:minus>
              <c:numRef>
                <c:f>Sheet1!$U$28:$U$35</c:f>
                <c:numCache>
                  <c:formatCode>General</c:formatCode>
                  <c:ptCount val="8"/>
                  <c:pt idx="0">
                    <c:v>3.5847000000000002</c:v>
                  </c:pt>
                  <c:pt idx="1">
                    <c:v>2.6135000000000002</c:v>
                  </c:pt>
                  <c:pt idx="2">
                    <c:v>2.2412999999999998</c:v>
                  </c:pt>
                  <c:pt idx="3">
                    <c:v>2.7435999999999998</c:v>
                  </c:pt>
                  <c:pt idx="4">
                    <c:v>2.1088</c:v>
                  </c:pt>
                  <c:pt idx="5">
                    <c:v>2.2242999999999999</c:v>
                  </c:pt>
                  <c:pt idx="6">
                    <c:v>2.9445999999999999</c:v>
                  </c:pt>
                  <c:pt idx="7">
                    <c:v>2.4716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Sheet1!$Q$28:$Q$35</c:f>
              <c:strCache>
                <c:ptCount val="8"/>
                <c:pt idx="0">
                  <c:v>Sole maize</c:v>
                </c:pt>
                <c:pt idx="1">
                  <c:v>maize/pigeon pea</c:v>
                </c:pt>
                <c:pt idx="2">
                  <c:v>maize/pigeon pea/cowpea</c:v>
                </c:pt>
                <c:pt idx="3">
                  <c:v>maize/cowpea</c:v>
                </c:pt>
                <c:pt idx="4">
                  <c:v>maize/lablab</c:v>
                </c:pt>
                <c:pt idx="5">
                  <c:v>maize/jack bean</c:v>
                </c:pt>
                <c:pt idx="6">
                  <c:v>maize/mucuna </c:v>
                </c:pt>
                <c:pt idx="7">
                  <c:v>maize/sugar beans</c:v>
                </c:pt>
              </c:strCache>
            </c:strRef>
          </c:cat>
          <c:val>
            <c:numRef>
              <c:f>Sheet1!$S$28:$S$35</c:f>
              <c:numCache>
                <c:formatCode>General</c:formatCode>
                <c:ptCount val="8"/>
                <c:pt idx="0">
                  <c:v>20.2</c:v>
                </c:pt>
                <c:pt idx="1">
                  <c:v>14.9</c:v>
                </c:pt>
                <c:pt idx="2">
                  <c:v>10.3</c:v>
                </c:pt>
                <c:pt idx="3">
                  <c:v>13.8</c:v>
                </c:pt>
                <c:pt idx="4">
                  <c:v>10.4</c:v>
                </c:pt>
                <c:pt idx="5">
                  <c:v>8.8000000000000007</c:v>
                </c:pt>
                <c:pt idx="6">
                  <c:v>17.5</c:v>
                </c:pt>
                <c:pt idx="7">
                  <c:v>10.4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D9CF-47B7-9618-B82A1AEF2B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73817440"/>
        <c:axId val="273818000"/>
      </c:barChart>
      <c:catAx>
        <c:axId val="273817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73818000"/>
        <c:crosses val="autoZero"/>
        <c:auto val="1"/>
        <c:lblAlgn val="ctr"/>
        <c:lblOffset val="100"/>
        <c:noMultiLvlLbl val="0"/>
      </c:catAx>
      <c:valAx>
        <c:axId val="273818000"/>
        <c:scaling>
          <c:orientation val="minMax"/>
          <c:max val="3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Maize plants with damage (in %)</a:t>
                </a:r>
              </a:p>
            </c:rich>
          </c:tx>
          <c:layout>
            <c:manualLayout>
              <c:xMode val="edge"/>
              <c:yMode val="edge"/>
              <c:x val="1.8894272831280704E-2"/>
              <c:y val="0.159632422707724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738174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1732737734706239"/>
          <c:y val="0.92542082890786359"/>
          <c:w val="0.82944780940843932"/>
          <c:h val="7.040693734060506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Sheet1!$Y$27</c:f>
              <c:strCache>
                <c:ptCount val="1"/>
                <c:pt idx="0">
                  <c:v>CA</c:v>
                </c:pt>
              </c:strCache>
            </c:strRef>
          </c:tx>
          <c:spPr>
            <a:solidFill>
              <a:srgbClr val="0070C0"/>
            </a:solidFill>
            <a:ln w="6350">
              <a:solidFill>
                <a:schemeClr val="tx1"/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Sheet1!$AA$28:$AA$35</c:f>
                <c:numCache>
                  <c:formatCode>General</c:formatCode>
                  <c:ptCount val="8"/>
                  <c:pt idx="0">
                    <c:v>1.7435</c:v>
                  </c:pt>
                  <c:pt idx="1">
                    <c:v>2.2338</c:v>
                  </c:pt>
                  <c:pt idx="2">
                    <c:v>2.5649000000000002</c:v>
                  </c:pt>
                  <c:pt idx="3">
                    <c:v>0.77839999999999998</c:v>
                  </c:pt>
                  <c:pt idx="4">
                    <c:v>1.9807999999999999</c:v>
                  </c:pt>
                  <c:pt idx="5">
                    <c:v>1.1299999999999999</c:v>
                  </c:pt>
                  <c:pt idx="6">
                    <c:v>0.94720000000000004</c:v>
                  </c:pt>
                  <c:pt idx="7">
                    <c:v>2.2256</c:v>
                  </c:pt>
                </c:numCache>
              </c:numRef>
            </c:plus>
            <c:minus>
              <c:numRef>
                <c:f>Sheet1!$AA$28:$AA$35</c:f>
                <c:numCache>
                  <c:formatCode>General</c:formatCode>
                  <c:ptCount val="8"/>
                  <c:pt idx="0">
                    <c:v>1.7435</c:v>
                  </c:pt>
                  <c:pt idx="1">
                    <c:v>2.2338</c:v>
                  </c:pt>
                  <c:pt idx="2">
                    <c:v>2.5649000000000002</c:v>
                  </c:pt>
                  <c:pt idx="3">
                    <c:v>0.77839999999999998</c:v>
                  </c:pt>
                  <c:pt idx="4">
                    <c:v>1.9807999999999999</c:v>
                  </c:pt>
                  <c:pt idx="5">
                    <c:v>1.1299999999999999</c:v>
                  </c:pt>
                  <c:pt idx="6">
                    <c:v>0.94720000000000004</c:v>
                  </c:pt>
                  <c:pt idx="7">
                    <c:v>2.2256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Sheet1!$X$28:$X$35</c:f>
              <c:strCache>
                <c:ptCount val="8"/>
                <c:pt idx="0">
                  <c:v>SC513</c:v>
                </c:pt>
                <c:pt idx="1">
                  <c:v>SC633</c:v>
                </c:pt>
                <c:pt idx="2">
                  <c:v>PAN53</c:v>
                </c:pt>
                <c:pt idx="3">
                  <c:v>30G19</c:v>
                </c:pt>
                <c:pt idx="4">
                  <c:v>ZAP61</c:v>
                </c:pt>
                <c:pt idx="5">
                  <c:v>PRISTINE601</c:v>
                </c:pt>
                <c:pt idx="6">
                  <c:v>PGS61</c:v>
                </c:pt>
                <c:pt idx="7">
                  <c:v>ZAP63</c:v>
                </c:pt>
              </c:strCache>
            </c:strRef>
          </c:cat>
          <c:val>
            <c:numRef>
              <c:f>Sheet1!$Y$28:$Y$35</c:f>
              <c:numCache>
                <c:formatCode>General</c:formatCode>
                <c:ptCount val="8"/>
                <c:pt idx="0">
                  <c:v>8.3333868180792496</c:v>
                </c:pt>
                <c:pt idx="1">
                  <c:v>9.2748534982144601</c:v>
                </c:pt>
                <c:pt idx="2">
                  <c:v>8.1700405318609963</c:v>
                </c:pt>
                <c:pt idx="3">
                  <c:v>3.4953760425458547</c:v>
                </c:pt>
                <c:pt idx="4">
                  <c:v>7.4314591011636768</c:v>
                </c:pt>
                <c:pt idx="5">
                  <c:v>5.226878958467128</c:v>
                </c:pt>
                <c:pt idx="6">
                  <c:v>5.9896810129674352</c:v>
                </c:pt>
                <c:pt idx="7">
                  <c:v>9.5441122810487631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17B-4B73-8452-6E33EBDFE9AB}"/>
            </c:ext>
          </c:extLst>
        </c:ser>
        <c:ser>
          <c:idx val="1"/>
          <c:order val="1"/>
          <c:tx>
            <c:strRef>
              <c:f>Sheet1!$Z$27</c:f>
              <c:strCache>
                <c:ptCount val="1"/>
                <c:pt idx="0">
                  <c:v>CP</c:v>
                </c:pt>
              </c:strCache>
            </c:strRef>
          </c:tx>
          <c:spPr>
            <a:solidFill>
              <a:schemeClr val="accent2"/>
            </a:solidFill>
            <a:ln w="6350">
              <a:solidFill>
                <a:schemeClr val="tx1"/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Sheet1!$AB$28:$AB$35</c:f>
                <c:numCache>
                  <c:formatCode>General</c:formatCode>
                  <c:ptCount val="8"/>
                  <c:pt idx="0">
                    <c:v>4.9795999999999996</c:v>
                  </c:pt>
                  <c:pt idx="1">
                    <c:v>9.4733000000000001</c:v>
                  </c:pt>
                  <c:pt idx="2">
                    <c:v>2.7410999999999999</c:v>
                  </c:pt>
                  <c:pt idx="3">
                    <c:v>2.9163000000000001</c:v>
                  </c:pt>
                  <c:pt idx="4">
                    <c:v>4.1403999999999996</c:v>
                  </c:pt>
                  <c:pt idx="5">
                    <c:v>4.6166999999999998</c:v>
                  </c:pt>
                  <c:pt idx="6">
                    <c:v>1.5762</c:v>
                  </c:pt>
                  <c:pt idx="7">
                    <c:v>4.7263999999999999</c:v>
                  </c:pt>
                </c:numCache>
              </c:numRef>
            </c:plus>
            <c:minus>
              <c:numRef>
                <c:f>Sheet1!$AB$28:$AB$35</c:f>
                <c:numCache>
                  <c:formatCode>General</c:formatCode>
                  <c:ptCount val="8"/>
                  <c:pt idx="0">
                    <c:v>4.9795999999999996</c:v>
                  </c:pt>
                  <c:pt idx="1">
                    <c:v>9.4733000000000001</c:v>
                  </c:pt>
                  <c:pt idx="2">
                    <c:v>2.7410999999999999</c:v>
                  </c:pt>
                  <c:pt idx="3">
                    <c:v>2.9163000000000001</c:v>
                  </c:pt>
                  <c:pt idx="4">
                    <c:v>4.1403999999999996</c:v>
                  </c:pt>
                  <c:pt idx="5">
                    <c:v>4.6166999999999998</c:v>
                  </c:pt>
                  <c:pt idx="6">
                    <c:v>1.5762</c:v>
                  </c:pt>
                  <c:pt idx="7">
                    <c:v>4.7263999999999999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Sheet1!$X$28:$X$35</c:f>
              <c:strCache>
                <c:ptCount val="8"/>
                <c:pt idx="0">
                  <c:v>SC513</c:v>
                </c:pt>
                <c:pt idx="1">
                  <c:v>SC633</c:v>
                </c:pt>
                <c:pt idx="2">
                  <c:v>PAN53</c:v>
                </c:pt>
                <c:pt idx="3">
                  <c:v>30G19</c:v>
                </c:pt>
                <c:pt idx="4">
                  <c:v>ZAP61</c:v>
                </c:pt>
                <c:pt idx="5">
                  <c:v>PRISTINE601</c:v>
                </c:pt>
                <c:pt idx="6">
                  <c:v>PGS61</c:v>
                </c:pt>
                <c:pt idx="7">
                  <c:v>ZAP63</c:v>
                </c:pt>
              </c:strCache>
            </c:strRef>
          </c:cat>
          <c:val>
            <c:numRef>
              <c:f>Sheet1!$Z$28:$Z$35</c:f>
              <c:numCache>
                <c:formatCode>General</c:formatCode>
                <c:ptCount val="8"/>
                <c:pt idx="0">
                  <c:v>18.452654825839677</c:v>
                </c:pt>
                <c:pt idx="1">
                  <c:v>19.501431043154145</c:v>
                </c:pt>
                <c:pt idx="2">
                  <c:v>18.289374229036287</c:v>
                </c:pt>
                <c:pt idx="3">
                  <c:v>13.137465565224515</c:v>
                </c:pt>
                <c:pt idx="4">
                  <c:v>12.902928980732389</c:v>
                </c:pt>
                <c:pt idx="5">
                  <c:v>15.71104598812633</c:v>
                </c:pt>
                <c:pt idx="6">
                  <c:v>11.214501099962712</c:v>
                </c:pt>
                <c:pt idx="7">
                  <c:v>18.493555752245541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17B-4B73-8452-6E33EBDFE9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62677440"/>
        <c:axId val="462678000"/>
      </c:barChart>
      <c:catAx>
        <c:axId val="46267744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VARIETY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2678000"/>
        <c:crosses val="autoZero"/>
        <c:auto val="1"/>
        <c:lblAlgn val="ctr"/>
        <c:lblOffset val="100"/>
        <c:noMultiLvlLbl val="0"/>
      </c:catAx>
      <c:valAx>
        <c:axId val="4626780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Average</a:t>
                </a:r>
                <a:r>
                  <a:rPr lang="en-US" baseline="0"/>
                  <a:t> leaf dammage (in %)</a:t>
                </a:r>
                <a:endParaRPr lang="en-US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26774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5543727869718391"/>
          <c:y val="5.8975898165431834E-2"/>
          <c:w val="0.82221591544945438"/>
          <c:h val="0.63550248786469254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rgbClr val="FF0000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FEC8-4928-872C-F36965BAFC2A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FEC8-4928-872C-F36965BAFC2A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FEC8-4928-872C-F36965BAFC2A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FEC8-4928-872C-F36965BAFC2A}"/>
              </c:ext>
            </c:extLst>
          </c:dPt>
          <c:dPt>
            <c:idx val="9"/>
            <c:invertIfNegative val="0"/>
            <c:bubble3D val="0"/>
            <c:spPr>
              <a:solidFill>
                <a:srgbClr val="00B050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EC8-4928-872C-F36965BAFC2A}"/>
              </c:ext>
            </c:extLst>
          </c:dPt>
          <c:dPt>
            <c:idx val="10"/>
            <c:invertIfNegative val="0"/>
            <c:bubble3D val="0"/>
            <c:spPr>
              <a:solidFill>
                <a:srgbClr val="00B050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EC8-4928-872C-F36965BAFC2A}"/>
              </c:ext>
            </c:extLst>
          </c:dPt>
          <c:dPt>
            <c:idx val="11"/>
            <c:invertIfNegative val="0"/>
            <c:bubble3D val="0"/>
            <c:spPr>
              <a:solidFill>
                <a:srgbClr val="00B050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FEC8-4928-872C-F36965BAFC2A}"/>
              </c:ext>
            </c:extLst>
          </c:dPt>
          <c:dPt>
            <c:idx val="12"/>
            <c:invertIfNegative val="0"/>
            <c:bubble3D val="0"/>
            <c:spPr>
              <a:solidFill>
                <a:srgbClr val="00B050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FEC8-4928-872C-F36965BAFC2A}"/>
              </c:ext>
            </c:extLst>
          </c:dPt>
          <c:dPt>
            <c:idx val="13"/>
            <c:invertIfNegative val="0"/>
            <c:bubble3D val="0"/>
            <c:spPr>
              <a:solidFill>
                <a:srgbClr val="00B050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FEC8-4928-872C-F36965BAFC2A}"/>
              </c:ext>
            </c:extLst>
          </c:dPt>
          <c:dPt>
            <c:idx val="14"/>
            <c:invertIfNegative val="0"/>
            <c:bubble3D val="0"/>
            <c:spPr>
              <a:solidFill>
                <a:srgbClr val="00B050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FEC8-4928-872C-F36965BAFC2A}"/>
              </c:ext>
            </c:extLst>
          </c:dPt>
          <c:dPt>
            <c:idx val="15"/>
            <c:invertIfNegative val="0"/>
            <c:bubble3D val="0"/>
            <c:spPr>
              <a:solidFill>
                <a:srgbClr val="00B050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FEC8-4928-872C-F36965BAFC2A}"/>
              </c:ext>
            </c:extLst>
          </c:dPt>
          <c:dPt>
            <c:idx val="16"/>
            <c:invertIfNegative val="0"/>
            <c:bubble3D val="0"/>
            <c:spPr>
              <a:solidFill>
                <a:srgbClr val="00B050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FEC8-4928-872C-F36965BAFC2A}"/>
              </c:ext>
            </c:extLst>
          </c:dPt>
          <c:dLbls>
            <c:dLbl>
              <c:idx val="0"/>
              <c:layout>
                <c:manualLayout>
                  <c:x val="1.7433751743375174E-3"/>
                  <c:y val="-0.16416280695133598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a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FEC8-4928-872C-F36965BAFC2A}"/>
                </c:ext>
              </c:extLst>
            </c:dLbl>
            <c:dLbl>
              <c:idx val="1"/>
              <c:layout>
                <c:manualLayout>
                  <c:x val="0"/>
                  <c:y val="-0.14657715354735878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a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FEC8-4928-872C-F36965BAFC2A}"/>
                </c:ext>
              </c:extLst>
            </c:dLbl>
            <c:dLbl>
              <c:idx val="3"/>
              <c:layout>
                <c:manualLayout>
                  <c:x val="0"/>
                  <c:y val="-0.11437906577246593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a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FEC8-4928-872C-F36965BAFC2A}"/>
                </c:ext>
              </c:extLst>
            </c:dLbl>
            <c:dLbl>
              <c:idx val="4"/>
              <c:layout>
                <c:manualLayout>
                  <c:x val="1.7433751743375174E-3"/>
                  <c:y val="-0.1651360635000242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a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FEC8-4928-872C-F36965BAFC2A}"/>
                </c:ext>
              </c:extLst>
            </c:dLbl>
            <c:dLbl>
              <c:idx val="5"/>
              <c:layout>
                <c:manualLayout>
                  <c:x val="-6.3923017948217539E-17"/>
                  <c:y val="-0.1646494352256801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a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EC8-4928-872C-F36965BAFC2A}"/>
                </c:ext>
              </c:extLst>
            </c:dLbl>
            <c:dLbl>
              <c:idx val="7"/>
              <c:layout>
                <c:manualLayout>
                  <c:x val="0"/>
                  <c:y val="-0.2419111084076207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a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EC8-4928-872C-F36965BAFC2A}"/>
                </c:ext>
              </c:extLst>
            </c:dLbl>
            <c:dLbl>
              <c:idx val="9"/>
              <c:layout>
                <c:manualLayout>
                  <c:x val="1.7433751743375174E-3"/>
                  <c:y val="-0.26380292548007989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AB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EC8-4928-872C-F36965BAFC2A}"/>
                </c:ext>
              </c:extLst>
            </c:dLbl>
            <c:dLbl>
              <c:idx val="10"/>
              <c:layout>
                <c:manualLayout>
                  <c:x val="0"/>
                  <c:y val="-0.31819952504087307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AB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EC8-4928-872C-F36965BAFC2A}"/>
                </c:ext>
              </c:extLst>
            </c:dLbl>
            <c:dLbl>
              <c:idx val="12"/>
              <c:layout>
                <c:manualLayout>
                  <c:x val="-1.2784603589643508E-16"/>
                  <c:y val="-0.20740643267957143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B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FEC8-4928-872C-F36965BAFC2A}"/>
                </c:ext>
              </c:extLst>
            </c:dLbl>
            <c:dLbl>
              <c:idx val="13"/>
              <c:layout>
                <c:manualLayout>
                  <c:x val="-1.7433751743375174E-3"/>
                  <c:y val="-0.27708216693584325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AB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FEC8-4928-872C-F36965BAFC2A}"/>
                </c:ext>
              </c:extLst>
            </c:dLbl>
            <c:dLbl>
              <c:idx val="14"/>
              <c:layout>
                <c:manualLayout>
                  <c:x val="-1.7433751743376454E-3"/>
                  <c:y val="-0.30146075380209375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AB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FEC8-4928-872C-F36965BAFC2A}"/>
                </c:ext>
              </c:extLst>
            </c:dLbl>
            <c:dLbl>
              <c:idx val="16"/>
              <c:layout>
                <c:manualLayout>
                  <c:x val="1.7433751743375174E-3"/>
                  <c:y val="-0.3690827181168479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A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FEC8-4928-872C-F36965BAFC2A}"/>
                </c:ext>
              </c:extLst>
            </c:dLbl>
            <c:spPr>
              <a:noFill/>
              <a:ln w="25400">
                <a:noFill/>
              </a:ln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BarType val="both"/>
            <c:errValType val="cust"/>
            <c:noEndCap val="0"/>
            <c:plus>
              <c:numLit>
                <c:formatCode>General</c:formatCode>
                <c:ptCount val="1"/>
                <c:pt idx="0">
                  <c:v>1</c:v>
                </c:pt>
              </c:numLit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ln>
                <a:noFill/>
              </a:ln>
            </c:spPr>
          </c:errBars>
          <c:cat>
            <c:strRef>
              <c:f>'Productivity analysis grain'!$J$40:$J$56</c:f>
              <c:strCache>
                <c:ptCount val="17"/>
                <c:pt idx="0">
                  <c:v>Maize sole</c:v>
                </c:pt>
                <c:pt idx="1">
                  <c:v>Maize/ Pigeonpea</c:v>
                </c:pt>
                <c:pt idx="2">
                  <c:v>Lablab</c:v>
                </c:pt>
                <c:pt idx="3">
                  <c:v>Maize /Lablab 0 days</c:v>
                </c:pt>
                <c:pt idx="4">
                  <c:v>Maize /Lablab 7 days</c:v>
                </c:pt>
                <c:pt idx="5">
                  <c:v>Maize /Lablab 21 days</c:v>
                </c:pt>
                <c:pt idx="6">
                  <c:v>Cowpea</c:v>
                </c:pt>
                <c:pt idx="7">
                  <c:v>Maize /Cowpea </c:v>
                </c:pt>
                <c:pt idx="9">
                  <c:v>Maize sole</c:v>
                </c:pt>
                <c:pt idx="10">
                  <c:v>Maize/ Pigeonpea</c:v>
                </c:pt>
                <c:pt idx="11">
                  <c:v>Lablab</c:v>
                </c:pt>
                <c:pt idx="12">
                  <c:v>Maize /Lablab 0 days</c:v>
                </c:pt>
                <c:pt idx="13">
                  <c:v>Maize /Lablab 7 days</c:v>
                </c:pt>
                <c:pt idx="14">
                  <c:v>Maize /Lablab 21 days</c:v>
                </c:pt>
                <c:pt idx="15">
                  <c:v>Cowpea</c:v>
                </c:pt>
                <c:pt idx="16">
                  <c:v>Maize /Cowpea </c:v>
                </c:pt>
              </c:strCache>
            </c:strRef>
          </c:cat>
          <c:val>
            <c:numRef>
              <c:f>'Productivity analysis grain'!$K$40:$K$56</c:f>
              <c:numCache>
                <c:formatCode>General</c:formatCode>
                <c:ptCount val="17"/>
                <c:pt idx="0">
                  <c:v>1083.716647116581</c:v>
                </c:pt>
                <c:pt idx="1">
                  <c:v>415.80251823795402</c:v>
                </c:pt>
                <c:pt idx="3">
                  <c:v>438.6161766852519</c:v>
                </c:pt>
                <c:pt idx="4">
                  <c:v>534.19356582776436</c:v>
                </c:pt>
                <c:pt idx="5">
                  <c:v>681.97721349769074</c:v>
                </c:pt>
                <c:pt idx="7">
                  <c:v>537.02911730962649</c:v>
                </c:pt>
                <c:pt idx="9">
                  <c:v>2089.2538649116555</c:v>
                </c:pt>
                <c:pt idx="10">
                  <c:v>1821.1304841737065</c:v>
                </c:pt>
                <c:pt idx="12">
                  <c:v>1328.745275858239</c:v>
                </c:pt>
                <c:pt idx="13">
                  <c:v>1735.2943927161314</c:v>
                </c:pt>
                <c:pt idx="14">
                  <c:v>2133.5143265368806</c:v>
                </c:pt>
                <c:pt idx="16">
                  <c:v>2092.2603283412709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FEC8-4928-872C-F36965BAFC2A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solidFill>
                <a:schemeClr val="tx1"/>
              </a:solidFill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A-FEC8-4928-872C-F36965BAFC2A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C-FEC8-4928-872C-F36965BAFC2A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E-FEC8-4928-872C-F36965BAFC2A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0-FEC8-4928-872C-F36965BAFC2A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2-FEC8-4928-872C-F36965BAFC2A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4-FEC8-4928-872C-F36965BAFC2A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6-FEC8-4928-872C-F36965BAFC2A}"/>
              </c:ext>
            </c:extLst>
          </c:dPt>
          <c:dPt>
            <c:idx val="10"/>
            <c:invertIfNegative val="0"/>
            <c:bubble3D val="0"/>
            <c:spPr>
              <a:solidFill>
                <a:srgbClr val="7BC142">
                  <a:lumMod val="20000"/>
                  <a:lumOff val="80000"/>
                </a:srgbClr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8-FEC8-4928-872C-F36965BAFC2A}"/>
              </c:ext>
            </c:extLst>
          </c:dPt>
          <c:dPt>
            <c:idx val="11"/>
            <c:invertIfNegative val="0"/>
            <c:bubble3D val="0"/>
            <c:spPr>
              <a:solidFill>
                <a:srgbClr val="7BC142">
                  <a:lumMod val="20000"/>
                  <a:lumOff val="80000"/>
                </a:srgbClr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A-FEC8-4928-872C-F36965BAFC2A}"/>
              </c:ext>
            </c:extLst>
          </c:dPt>
          <c:dPt>
            <c:idx val="12"/>
            <c:invertIfNegative val="0"/>
            <c:bubble3D val="0"/>
            <c:spPr>
              <a:solidFill>
                <a:srgbClr val="7BC142">
                  <a:lumMod val="20000"/>
                  <a:lumOff val="80000"/>
                </a:srgbClr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C-FEC8-4928-872C-F36965BAFC2A}"/>
              </c:ext>
            </c:extLst>
          </c:dPt>
          <c:dPt>
            <c:idx val="13"/>
            <c:invertIfNegative val="0"/>
            <c:bubble3D val="0"/>
            <c:spPr>
              <a:solidFill>
                <a:srgbClr val="7BC142">
                  <a:lumMod val="20000"/>
                  <a:lumOff val="80000"/>
                </a:srgbClr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E-FEC8-4928-872C-F36965BAFC2A}"/>
              </c:ext>
            </c:extLst>
          </c:dPt>
          <c:dPt>
            <c:idx val="14"/>
            <c:invertIfNegative val="0"/>
            <c:bubble3D val="0"/>
            <c:spPr>
              <a:solidFill>
                <a:srgbClr val="7BC142">
                  <a:lumMod val="20000"/>
                  <a:lumOff val="80000"/>
                </a:srgbClr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0-FEC8-4928-872C-F36965BAFC2A}"/>
              </c:ext>
            </c:extLst>
          </c:dPt>
          <c:dPt>
            <c:idx val="15"/>
            <c:invertIfNegative val="0"/>
            <c:bubble3D val="0"/>
            <c:spPr>
              <a:solidFill>
                <a:srgbClr val="7BC142">
                  <a:lumMod val="20000"/>
                  <a:lumOff val="80000"/>
                </a:srgbClr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2-FEC8-4928-872C-F36965BAFC2A}"/>
              </c:ext>
            </c:extLst>
          </c:dPt>
          <c:dPt>
            <c:idx val="16"/>
            <c:invertIfNegative val="0"/>
            <c:bubble3D val="0"/>
            <c:spPr>
              <a:solidFill>
                <a:srgbClr val="7BC142">
                  <a:lumMod val="20000"/>
                  <a:lumOff val="80000"/>
                </a:srgbClr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34-FEC8-4928-872C-F36965BAFC2A}"/>
              </c:ext>
            </c:extLst>
          </c:dPt>
          <c:dLbls>
            <c:dLbl>
              <c:idx val="2"/>
              <c:layout>
                <c:manualLayout>
                  <c:x val="3.4867503486749711E-3"/>
                  <c:y val="-9.436069831157369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a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FEC8-4928-872C-F36965BAFC2A}"/>
                </c:ext>
              </c:extLst>
            </c:dLbl>
            <c:dLbl>
              <c:idx val="6"/>
              <c:layout>
                <c:manualLayout>
                  <c:x val="1.7433751743375174E-3"/>
                  <c:y val="-0.14742403571255669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a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4-FEC8-4928-872C-F36965BAFC2A}"/>
                </c:ext>
              </c:extLst>
            </c:dLbl>
            <c:dLbl>
              <c:idx val="11"/>
              <c:layout>
                <c:manualLayout>
                  <c:x val="0"/>
                  <c:y val="-0.10697330868743196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C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A-FEC8-4928-872C-F36965BAFC2A}"/>
                </c:ext>
              </c:extLst>
            </c:dLbl>
            <c:dLbl>
              <c:idx val="15"/>
              <c:layout>
                <c:manualLayout>
                  <c:x val="0"/>
                  <c:y val="-0.16016302047190534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BC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2-FEC8-4928-872C-F36965BAFC2A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BarType val="both"/>
            <c:errValType val="cust"/>
            <c:noEndCap val="0"/>
            <c:plus>
              <c:numRef>
                <c:f>'Productivity analysis grain'!$M$40:$M$56</c:f>
                <c:numCache>
                  <c:formatCode>General</c:formatCode>
                  <c:ptCount val="17"/>
                  <c:pt idx="0">
                    <c:v>242.9</c:v>
                  </c:pt>
                  <c:pt idx="1">
                    <c:v>121.54</c:v>
                  </c:pt>
                  <c:pt idx="2">
                    <c:v>34.49</c:v>
                  </c:pt>
                  <c:pt idx="3">
                    <c:v>60.93</c:v>
                  </c:pt>
                  <c:pt idx="4">
                    <c:v>256.72000000000003</c:v>
                  </c:pt>
                  <c:pt idx="5">
                    <c:v>134.46</c:v>
                  </c:pt>
                  <c:pt idx="6">
                    <c:v>81.13</c:v>
                  </c:pt>
                  <c:pt idx="7">
                    <c:v>244.02</c:v>
                  </c:pt>
                  <c:pt idx="9">
                    <c:v>434.74</c:v>
                  </c:pt>
                  <c:pt idx="10">
                    <c:v>547.74</c:v>
                  </c:pt>
                  <c:pt idx="11">
                    <c:v>113.32</c:v>
                  </c:pt>
                  <c:pt idx="12">
                    <c:v>121.65</c:v>
                  </c:pt>
                  <c:pt idx="13">
                    <c:v>471.86</c:v>
                  </c:pt>
                  <c:pt idx="14">
                    <c:v>449.01</c:v>
                  </c:pt>
                  <c:pt idx="15">
                    <c:v>72.272000000000006</c:v>
                  </c:pt>
                  <c:pt idx="16">
                    <c:v>440.14</c:v>
                  </c:pt>
                </c:numCache>
              </c:numRef>
            </c:plus>
            <c:minus>
              <c:numRef>
                <c:f>'Productivity analysis grain'!$M$40:$M$56</c:f>
                <c:numCache>
                  <c:formatCode>General</c:formatCode>
                  <c:ptCount val="17"/>
                  <c:pt idx="0">
                    <c:v>242.9</c:v>
                  </c:pt>
                  <c:pt idx="1">
                    <c:v>121.54</c:v>
                  </c:pt>
                  <c:pt idx="2">
                    <c:v>34.49</c:v>
                  </c:pt>
                  <c:pt idx="3">
                    <c:v>60.93</c:v>
                  </c:pt>
                  <c:pt idx="4">
                    <c:v>256.72000000000003</c:v>
                  </c:pt>
                  <c:pt idx="5">
                    <c:v>134.46</c:v>
                  </c:pt>
                  <c:pt idx="6">
                    <c:v>81.13</c:v>
                  </c:pt>
                  <c:pt idx="7">
                    <c:v>244.02</c:v>
                  </c:pt>
                  <c:pt idx="9">
                    <c:v>434.74</c:v>
                  </c:pt>
                  <c:pt idx="10">
                    <c:v>547.74</c:v>
                  </c:pt>
                  <c:pt idx="11">
                    <c:v>113.32</c:v>
                  </c:pt>
                  <c:pt idx="12">
                    <c:v>121.65</c:v>
                  </c:pt>
                  <c:pt idx="13">
                    <c:v>471.86</c:v>
                  </c:pt>
                  <c:pt idx="14">
                    <c:v>449.01</c:v>
                  </c:pt>
                  <c:pt idx="15">
                    <c:v>72.272000000000006</c:v>
                  </c:pt>
                  <c:pt idx="16">
                    <c:v>440.14</c:v>
                  </c:pt>
                </c:numCache>
              </c:numRef>
            </c:minus>
          </c:errBars>
          <c:cat>
            <c:strRef>
              <c:f>'Productivity analysis grain'!$J$40:$J$56</c:f>
              <c:strCache>
                <c:ptCount val="17"/>
                <c:pt idx="0">
                  <c:v>Maize sole</c:v>
                </c:pt>
                <c:pt idx="1">
                  <c:v>Maize/ Pigeonpea</c:v>
                </c:pt>
                <c:pt idx="2">
                  <c:v>Lablab</c:v>
                </c:pt>
                <c:pt idx="3">
                  <c:v>Maize /Lablab 0 days</c:v>
                </c:pt>
                <c:pt idx="4">
                  <c:v>Maize /Lablab 7 days</c:v>
                </c:pt>
                <c:pt idx="5">
                  <c:v>Maize /Lablab 21 days</c:v>
                </c:pt>
                <c:pt idx="6">
                  <c:v>Cowpea</c:v>
                </c:pt>
                <c:pt idx="7">
                  <c:v>Maize /Cowpea </c:v>
                </c:pt>
                <c:pt idx="9">
                  <c:v>Maize sole</c:v>
                </c:pt>
                <c:pt idx="10">
                  <c:v>Maize/ Pigeonpea</c:v>
                </c:pt>
                <c:pt idx="11">
                  <c:v>Lablab</c:v>
                </c:pt>
                <c:pt idx="12">
                  <c:v>Maize /Lablab 0 days</c:v>
                </c:pt>
                <c:pt idx="13">
                  <c:v>Maize /Lablab 7 days</c:v>
                </c:pt>
                <c:pt idx="14">
                  <c:v>Maize /Lablab 21 days</c:v>
                </c:pt>
                <c:pt idx="15">
                  <c:v>Cowpea</c:v>
                </c:pt>
                <c:pt idx="16">
                  <c:v>Maize /Cowpea </c:v>
                </c:pt>
              </c:strCache>
            </c:strRef>
          </c:cat>
          <c:val>
            <c:numRef>
              <c:f>'Productivity analysis grain'!$L$40:$L$56</c:f>
              <c:numCache>
                <c:formatCode>General</c:formatCode>
                <c:ptCount val="17"/>
                <c:pt idx="0">
                  <c:v>0</c:v>
                </c:pt>
                <c:pt idx="1">
                  <c:v>315.30746741238778</c:v>
                </c:pt>
                <c:pt idx="2">
                  <c:v>489.27385913217228</c:v>
                </c:pt>
                <c:pt idx="3">
                  <c:v>322.08832468774528</c:v>
                </c:pt>
                <c:pt idx="4">
                  <c:v>382.51581295751936</c:v>
                </c:pt>
                <c:pt idx="5">
                  <c:v>227.09359793952379</c:v>
                </c:pt>
                <c:pt idx="6">
                  <c:v>841.90038407732868</c:v>
                </c:pt>
                <c:pt idx="7">
                  <c:v>697.84505578319045</c:v>
                </c:pt>
                <c:pt idx="9">
                  <c:v>0</c:v>
                </c:pt>
                <c:pt idx="10">
                  <c:v>378.91429170919571</c:v>
                </c:pt>
                <c:pt idx="11">
                  <c:v>350.19573213788055</c:v>
                </c:pt>
                <c:pt idx="12">
                  <c:v>270.22715982308193</c:v>
                </c:pt>
                <c:pt idx="13">
                  <c:v>210.25370373280009</c:v>
                </c:pt>
                <c:pt idx="14">
                  <c:v>123.11658574640524</c:v>
                </c:pt>
                <c:pt idx="15">
                  <c:v>1256.4903274969406</c:v>
                </c:pt>
                <c:pt idx="16">
                  <c:v>655.46268421301613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5-FEC8-4928-872C-F36965BAFC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7"/>
        <c:overlap val="100"/>
        <c:axId val="2107961535"/>
        <c:axId val="1"/>
      </c:barChart>
      <c:catAx>
        <c:axId val="21079615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2700000"/>
          <a:lstStyle/>
          <a:p>
            <a:pPr>
              <a:defRPr/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  <c:max val="4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vert="horz"/>
              <a:lstStyle/>
              <a:p>
                <a:pPr>
                  <a:defRPr sz="1800"/>
                </a:pPr>
                <a:r>
                  <a:rPr lang="en-US" sz="1800" dirty="0"/>
                  <a:t>Combined maize and legume</a:t>
                </a:r>
              </a:p>
              <a:p>
                <a:pPr>
                  <a:defRPr sz="1800"/>
                </a:pPr>
                <a:r>
                  <a:rPr lang="en-US" sz="1800" dirty="0"/>
                  <a:t> grain yield (kg ha</a:t>
                </a:r>
                <a:r>
                  <a:rPr lang="en-US" sz="1800" baseline="30000" dirty="0"/>
                  <a:t>-1</a:t>
                </a:r>
                <a:r>
                  <a:rPr lang="en-US" sz="1800" dirty="0"/>
                  <a:t>)</a:t>
                </a:r>
              </a:p>
            </c:rich>
          </c:tx>
          <c:layout>
            <c:manualLayout>
              <c:xMode val="edge"/>
              <c:yMode val="edge"/>
              <c:x val="3.9514206519426272E-3"/>
              <c:y val="0.15438902618029496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2107961535"/>
        <c:crosses val="autoZero"/>
        <c:crossBetween val="between"/>
        <c:majorUnit val="500"/>
      </c:valAx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1400" b="1">
          <a:solidFill>
            <a:schemeClr val="tx1"/>
          </a:solidFill>
        </a:defRPr>
      </a:pPr>
      <a:endParaRPr lang="en-US"/>
    </a:p>
  </c:txPr>
  <c:externalData r:id="rId2">
    <c:autoUpdate val="0"/>
  </c:externalData>
  <c:userShapes r:id="rId3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529899629765594"/>
          <c:y val="5.8868663285778694E-2"/>
          <c:w val="0.81539385746196169"/>
          <c:h val="0.63550248786469254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rgbClr val="FF0000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dPt>
            <c:idx val="9"/>
            <c:invertIfNegative val="0"/>
            <c:bubble3D val="0"/>
            <c:spPr>
              <a:solidFill>
                <a:srgbClr val="00B050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C47-4604-9F58-1191312FA59D}"/>
              </c:ext>
            </c:extLst>
          </c:dPt>
          <c:dPt>
            <c:idx val="10"/>
            <c:invertIfNegative val="0"/>
            <c:bubble3D val="0"/>
            <c:spPr>
              <a:solidFill>
                <a:srgbClr val="00B050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C47-4604-9F58-1191312FA59D}"/>
              </c:ext>
            </c:extLst>
          </c:dPt>
          <c:dPt>
            <c:idx val="11"/>
            <c:invertIfNegative val="0"/>
            <c:bubble3D val="0"/>
            <c:spPr>
              <a:solidFill>
                <a:srgbClr val="00B050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C47-4604-9F58-1191312FA59D}"/>
              </c:ext>
            </c:extLst>
          </c:dPt>
          <c:dPt>
            <c:idx val="12"/>
            <c:invertIfNegative val="0"/>
            <c:bubble3D val="0"/>
            <c:spPr>
              <a:solidFill>
                <a:srgbClr val="00B050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C47-4604-9F58-1191312FA59D}"/>
              </c:ext>
            </c:extLst>
          </c:dPt>
          <c:dPt>
            <c:idx val="13"/>
            <c:invertIfNegative val="0"/>
            <c:bubble3D val="0"/>
            <c:spPr>
              <a:solidFill>
                <a:srgbClr val="00B050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3C47-4604-9F58-1191312FA59D}"/>
              </c:ext>
            </c:extLst>
          </c:dPt>
          <c:dPt>
            <c:idx val="14"/>
            <c:invertIfNegative val="0"/>
            <c:bubble3D val="0"/>
            <c:spPr>
              <a:solidFill>
                <a:srgbClr val="00B050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3C47-4604-9F58-1191312FA59D}"/>
              </c:ext>
            </c:extLst>
          </c:dPt>
          <c:dPt>
            <c:idx val="15"/>
            <c:invertIfNegative val="0"/>
            <c:bubble3D val="0"/>
            <c:spPr>
              <a:solidFill>
                <a:srgbClr val="00B050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3C47-4604-9F58-1191312FA59D}"/>
              </c:ext>
            </c:extLst>
          </c:dPt>
          <c:dPt>
            <c:idx val="16"/>
            <c:invertIfNegative val="0"/>
            <c:bubble3D val="0"/>
            <c:spPr>
              <a:solidFill>
                <a:srgbClr val="00B050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3C47-4604-9F58-1191312FA59D}"/>
              </c:ext>
            </c:extLst>
          </c:dPt>
          <c:dLbls>
            <c:dLbl>
              <c:idx val="0"/>
              <c:layout>
                <c:manualLayout>
                  <c:x val="-1.7433751743375174E-3"/>
                  <c:y val="-0.10419572387312741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d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3C47-4604-9F58-1191312FA59D}"/>
                </c:ext>
              </c:extLst>
            </c:dLbl>
            <c:dLbl>
              <c:idx val="9"/>
              <c:layout>
                <c:manualLayout>
                  <c:x val="0"/>
                  <c:y val="-0.11396407298623304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C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C47-4604-9F58-1191312FA59D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'Proctivity analysis Biomass '!$J$36:$J$52</c:f>
              <c:strCache>
                <c:ptCount val="17"/>
                <c:pt idx="0">
                  <c:v>Maize sole</c:v>
                </c:pt>
                <c:pt idx="1">
                  <c:v>Maize/ Pigeonpea</c:v>
                </c:pt>
                <c:pt idx="2">
                  <c:v>Lablab</c:v>
                </c:pt>
                <c:pt idx="3">
                  <c:v>Maize /Lablab 0 days</c:v>
                </c:pt>
                <c:pt idx="4">
                  <c:v>Maize /Lablab 7 days</c:v>
                </c:pt>
                <c:pt idx="5">
                  <c:v>Maize /Lablab 21 days</c:v>
                </c:pt>
                <c:pt idx="6">
                  <c:v>Cowpea</c:v>
                </c:pt>
                <c:pt idx="7">
                  <c:v>Maize /Cowpea </c:v>
                </c:pt>
                <c:pt idx="9">
                  <c:v>Maize sole</c:v>
                </c:pt>
                <c:pt idx="10">
                  <c:v>Maize/ Pigeonpea</c:v>
                </c:pt>
                <c:pt idx="11">
                  <c:v>Lablab</c:v>
                </c:pt>
                <c:pt idx="12">
                  <c:v>Maize /Lablab 0 days</c:v>
                </c:pt>
                <c:pt idx="13">
                  <c:v>Maize /Lablab 7 days</c:v>
                </c:pt>
                <c:pt idx="14">
                  <c:v>Maize /Lablab 21 days</c:v>
                </c:pt>
                <c:pt idx="15">
                  <c:v>Cowpea</c:v>
                </c:pt>
                <c:pt idx="16">
                  <c:v>Maize /Cowpea </c:v>
                </c:pt>
              </c:strCache>
            </c:strRef>
          </c:cat>
          <c:val>
            <c:numRef>
              <c:f>'Proctivity analysis Biomass '!$K$36:$K$52</c:f>
              <c:numCache>
                <c:formatCode>General</c:formatCode>
                <c:ptCount val="17"/>
                <c:pt idx="0">
                  <c:v>1258.1076368756001</c:v>
                </c:pt>
                <c:pt idx="1">
                  <c:v>1037.5538133892596</c:v>
                </c:pt>
                <c:pt idx="3">
                  <c:v>834.55449128638122</c:v>
                </c:pt>
                <c:pt idx="4">
                  <c:v>999.17311766703574</c:v>
                </c:pt>
                <c:pt idx="5">
                  <c:v>937.65131362802117</c:v>
                </c:pt>
                <c:pt idx="7">
                  <c:v>597.20591573938543</c:v>
                </c:pt>
                <c:pt idx="9">
                  <c:v>1925.6998221686122</c:v>
                </c:pt>
                <c:pt idx="10">
                  <c:v>2034.4214193885402</c:v>
                </c:pt>
                <c:pt idx="12">
                  <c:v>1534.1903789071953</c:v>
                </c:pt>
                <c:pt idx="13">
                  <c:v>1850.1547462769911</c:v>
                </c:pt>
                <c:pt idx="14">
                  <c:v>2205.1331074861537</c:v>
                </c:pt>
                <c:pt idx="16">
                  <c:v>1766.8240405477854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3C47-4604-9F58-1191312FA59D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solidFill>
                <a:schemeClr val="tx1"/>
              </a:solidFill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3C47-4604-9F58-1191312FA59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3C47-4604-9F58-1191312FA59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3C47-4604-9F58-1191312FA59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9-3C47-4604-9F58-1191312FA59D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B-3C47-4604-9F58-1191312FA59D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D-3C47-4604-9F58-1191312FA59D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F-3C47-4604-9F58-1191312FA59D}"/>
              </c:ext>
            </c:extLst>
          </c:dPt>
          <c:dPt>
            <c:idx val="10"/>
            <c:invertIfNegative val="0"/>
            <c:bubble3D val="0"/>
            <c:spPr>
              <a:solidFill>
                <a:srgbClr val="7BC142">
                  <a:lumMod val="20000"/>
                  <a:lumOff val="80000"/>
                </a:srgbClr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1-3C47-4604-9F58-1191312FA59D}"/>
              </c:ext>
            </c:extLst>
          </c:dPt>
          <c:dPt>
            <c:idx val="11"/>
            <c:invertIfNegative val="0"/>
            <c:bubble3D val="0"/>
            <c:spPr>
              <a:solidFill>
                <a:srgbClr val="7BC142">
                  <a:lumMod val="20000"/>
                  <a:lumOff val="80000"/>
                </a:srgbClr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3-3C47-4604-9F58-1191312FA59D}"/>
              </c:ext>
            </c:extLst>
          </c:dPt>
          <c:dPt>
            <c:idx val="12"/>
            <c:invertIfNegative val="0"/>
            <c:bubble3D val="0"/>
            <c:spPr>
              <a:solidFill>
                <a:srgbClr val="7BC142">
                  <a:lumMod val="20000"/>
                  <a:lumOff val="80000"/>
                </a:srgbClr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5-3C47-4604-9F58-1191312FA59D}"/>
              </c:ext>
            </c:extLst>
          </c:dPt>
          <c:dPt>
            <c:idx val="13"/>
            <c:invertIfNegative val="0"/>
            <c:bubble3D val="0"/>
            <c:spPr>
              <a:solidFill>
                <a:srgbClr val="7BC142">
                  <a:lumMod val="20000"/>
                  <a:lumOff val="80000"/>
                </a:srgbClr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7-3C47-4604-9F58-1191312FA59D}"/>
              </c:ext>
            </c:extLst>
          </c:dPt>
          <c:dPt>
            <c:idx val="14"/>
            <c:invertIfNegative val="0"/>
            <c:bubble3D val="0"/>
            <c:spPr>
              <a:solidFill>
                <a:srgbClr val="7BC142">
                  <a:lumMod val="20000"/>
                  <a:lumOff val="80000"/>
                </a:srgbClr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9-3C47-4604-9F58-1191312FA59D}"/>
              </c:ext>
            </c:extLst>
          </c:dPt>
          <c:dPt>
            <c:idx val="15"/>
            <c:invertIfNegative val="0"/>
            <c:bubble3D val="0"/>
            <c:spPr>
              <a:solidFill>
                <a:srgbClr val="7BC142">
                  <a:lumMod val="20000"/>
                  <a:lumOff val="80000"/>
                </a:srgbClr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B-3C47-4604-9F58-1191312FA59D}"/>
              </c:ext>
            </c:extLst>
          </c:dPt>
          <c:dPt>
            <c:idx val="16"/>
            <c:invertIfNegative val="0"/>
            <c:bubble3D val="0"/>
            <c:spPr>
              <a:solidFill>
                <a:srgbClr val="7BC142">
                  <a:lumMod val="20000"/>
                  <a:lumOff val="80000"/>
                </a:srgbClr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D-3C47-4604-9F58-1191312FA59D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E-3C47-4604-9F58-1191312FA59D}"/>
                </c:ext>
              </c:extLst>
            </c:dLbl>
            <c:dLbl>
              <c:idx val="1"/>
              <c:layout>
                <c:manualLayout>
                  <c:x val="0"/>
                  <c:y val="-0.1888547495200433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a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3C47-4604-9F58-1191312FA59D}"/>
                </c:ext>
              </c:extLst>
            </c:dLbl>
            <c:dLbl>
              <c:idx val="2"/>
              <c:layout>
                <c:manualLayout>
                  <c:x val="0"/>
                  <c:y val="-0.21433776501020835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b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3C47-4604-9F58-1191312FA59D}"/>
                </c:ext>
              </c:extLst>
            </c:dLbl>
            <c:dLbl>
              <c:idx val="3"/>
              <c:layout>
                <c:manualLayout>
                  <c:x val="0"/>
                  <c:y val="-0.11722018935726833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c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3C47-4604-9F58-1191312FA59D}"/>
                </c:ext>
              </c:extLst>
            </c:dLbl>
            <c:dLbl>
              <c:idx val="4"/>
              <c:layout>
                <c:manualLayout>
                  <c:x val="1.7433751743374535E-3"/>
                  <c:y val="-0.16280581855176149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b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3C47-4604-9F58-1191312FA59D}"/>
                </c:ext>
              </c:extLst>
            </c:dLbl>
            <c:dLbl>
              <c:idx val="5"/>
              <c:layout>
                <c:manualLayout>
                  <c:x val="0"/>
                  <c:y val="-0.12698853847037395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c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3C47-4604-9F58-1191312FA59D}"/>
                </c:ext>
              </c:extLst>
            </c:dLbl>
            <c:dLbl>
              <c:idx val="6"/>
              <c:layout>
                <c:manualLayout>
                  <c:x val="0"/>
                  <c:y val="-5.2097861936563676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d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D-3C47-4604-9F58-1191312FA59D}"/>
                </c:ext>
              </c:extLst>
            </c:dLbl>
            <c:dLbl>
              <c:idx val="7"/>
              <c:layout>
                <c:manualLayout>
                  <c:x val="1.7433751743374535E-3"/>
                  <c:y val="-5.8610094678634136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d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F-3C47-4604-9F58-1191312FA59D}"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F-3C47-4604-9F58-1191312FA59D}"/>
                </c:ext>
              </c:extLst>
            </c:dLbl>
            <c:dLbl>
              <c:idx val="10"/>
              <c:layout>
                <c:manualLayout>
                  <c:x val="0"/>
                  <c:y val="-0.21490368048832514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A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1-3C47-4604-9F58-1191312FA59D}"/>
                </c:ext>
              </c:extLst>
            </c:dLbl>
            <c:dLbl>
              <c:idx val="11"/>
              <c:layout>
                <c:manualLayout>
                  <c:x val="0"/>
                  <c:y val="-0.33212386984559344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A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3-3C47-4604-9F58-1191312FA59D}"/>
                </c:ext>
              </c:extLst>
            </c:dLbl>
            <c:dLbl>
              <c:idx val="12"/>
              <c:layout>
                <c:manualLayout>
                  <c:x val="0"/>
                  <c:y val="-0.19536698226211377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B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5-3C47-4604-9F58-1191312FA59D}"/>
                </c:ext>
              </c:extLst>
            </c:dLbl>
            <c:dLbl>
              <c:idx val="13"/>
              <c:layout>
                <c:manualLayout>
                  <c:x val="1.7433751743375174E-3"/>
                  <c:y val="-0.1367568875834797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B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7-3C47-4604-9F58-1191312FA59D}"/>
                </c:ext>
              </c:extLst>
            </c:dLbl>
            <c:dLbl>
              <c:idx val="14"/>
              <c:layout>
                <c:manualLayout>
                  <c:x val="-3.4867503486750349E-3"/>
                  <c:y val="-0.1367568875834797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B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9-3C47-4604-9F58-1191312FA59D}"/>
                </c:ext>
              </c:extLst>
            </c:dLbl>
            <c:dLbl>
              <c:idx val="15"/>
              <c:layout>
                <c:manualLayout>
                  <c:x val="1.7433751743373895E-3"/>
                  <c:y val="-7.4890676533810277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C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B-3C47-4604-9F58-1191312FA59D}"/>
                </c:ext>
              </c:extLst>
            </c:dLbl>
            <c:dLbl>
              <c:idx val="16"/>
              <c:layout>
                <c:manualLayout>
                  <c:x val="-1.2784603589643508E-16"/>
                  <c:y val="-0.10419572387312728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C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D-3C47-4604-9F58-1191312FA59D}"/>
                </c:ext>
              </c:extLst>
            </c:dLbl>
            <c:spPr>
              <a:noFill/>
              <a:ln w="25400">
                <a:noFill/>
              </a:ln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BarType val="both"/>
            <c:errValType val="cust"/>
            <c:noEndCap val="0"/>
            <c:plus>
              <c:numRef>
                <c:f>'Proctivity analysis Biomass '!$M$36:$M$52</c:f>
                <c:numCache>
                  <c:formatCode>General</c:formatCode>
                  <c:ptCount val="17"/>
                  <c:pt idx="0">
                    <c:v>177.25</c:v>
                  </c:pt>
                  <c:pt idx="1">
                    <c:v>243.94</c:v>
                  </c:pt>
                  <c:pt idx="2">
                    <c:v>405.03</c:v>
                  </c:pt>
                  <c:pt idx="3">
                    <c:v>228.19</c:v>
                  </c:pt>
                  <c:pt idx="4">
                    <c:v>295.57</c:v>
                  </c:pt>
                  <c:pt idx="5">
                    <c:v>179.37</c:v>
                  </c:pt>
                  <c:pt idx="6">
                    <c:v>61.093000000000004</c:v>
                  </c:pt>
                  <c:pt idx="7">
                    <c:v>191.76</c:v>
                  </c:pt>
                  <c:pt idx="9">
                    <c:v>123.79</c:v>
                  </c:pt>
                  <c:pt idx="10">
                    <c:v>262.01</c:v>
                  </c:pt>
                  <c:pt idx="11">
                    <c:v>580.69000000000005</c:v>
                  </c:pt>
                  <c:pt idx="12">
                    <c:v>201.98</c:v>
                  </c:pt>
                  <c:pt idx="13">
                    <c:v>149.44</c:v>
                  </c:pt>
                  <c:pt idx="14">
                    <c:v>291.7</c:v>
                  </c:pt>
                  <c:pt idx="15">
                    <c:v>83.74</c:v>
                  </c:pt>
                  <c:pt idx="16">
                    <c:v>470.37</c:v>
                  </c:pt>
                </c:numCache>
              </c:numRef>
            </c:plus>
            <c:minus>
              <c:numRef>
                <c:f>'Proctivity analysis Biomass '!$M$36:$M$52</c:f>
                <c:numCache>
                  <c:formatCode>General</c:formatCode>
                  <c:ptCount val="17"/>
                  <c:pt idx="0">
                    <c:v>177.25</c:v>
                  </c:pt>
                  <c:pt idx="1">
                    <c:v>243.94</c:v>
                  </c:pt>
                  <c:pt idx="2">
                    <c:v>405.03</c:v>
                  </c:pt>
                  <c:pt idx="3">
                    <c:v>228.19</c:v>
                  </c:pt>
                  <c:pt idx="4">
                    <c:v>295.57</c:v>
                  </c:pt>
                  <c:pt idx="5">
                    <c:v>179.37</c:v>
                  </c:pt>
                  <c:pt idx="6">
                    <c:v>61.093000000000004</c:v>
                  </c:pt>
                  <c:pt idx="7">
                    <c:v>191.76</c:v>
                  </c:pt>
                  <c:pt idx="9">
                    <c:v>123.79</c:v>
                  </c:pt>
                  <c:pt idx="10">
                    <c:v>262.01</c:v>
                  </c:pt>
                  <c:pt idx="11">
                    <c:v>580.69000000000005</c:v>
                  </c:pt>
                  <c:pt idx="12">
                    <c:v>201.98</c:v>
                  </c:pt>
                  <c:pt idx="13">
                    <c:v>149.44</c:v>
                  </c:pt>
                  <c:pt idx="14">
                    <c:v>291.7</c:v>
                  </c:pt>
                  <c:pt idx="15">
                    <c:v>83.74</c:v>
                  </c:pt>
                  <c:pt idx="16">
                    <c:v>470.37</c:v>
                  </c:pt>
                </c:numCache>
              </c:numRef>
            </c:minus>
          </c:errBars>
          <c:cat>
            <c:strRef>
              <c:f>'Proctivity analysis Biomass '!$J$36:$J$52</c:f>
              <c:strCache>
                <c:ptCount val="17"/>
                <c:pt idx="0">
                  <c:v>Maize sole</c:v>
                </c:pt>
                <c:pt idx="1">
                  <c:v>Maize/ Pigeonpea</c:v>
                </c:pt>
                <c:pt idx="2">
                  <c:v>Lablab</c:v>
                </c:pt>
                <c:pt idx="3">
                  <c:v>Maize /Lablab 0 days</c:v>
                </c:pt>
                <c:pt idx="4">
                  <c:v>Maize /Lablab 7 days</c:v>
                </c:pt>
                <c:pt idx="5">
                  <c:v>Maize /Lablab 21 days</c:v>
                </c:pt>
                <c:pt idx="6">
                  <c:v>Cowpea</c:v>
                </c:pt>
                <c:pt idx="7">
                  <c:v>Maize /Cowpea </c:v>
                </c:pt>
                <c:pt idx="9">
                  <c:v>Maize sole</c:v>
                </c:pt>
                <c:pt idx="10">
                  <c:v>Maize/ Pigeonpea</c:v>
                </c:pt>
                <c:pt idx="11">
                  <c:v>Lablab</c:v>
                </c:pt>
                <c:pt idx="12">
                  <c:v>Maize /Lablab 0 days</c:v>
                </c:pt>
                <c:pt idx="13">
                  <c:v>Maize /Lablab 7 days</c:v>
                </c:pt>
                <c:pt idx="14">
                  <c:v>Maize /Lablab 21 days</c:v>
                </c:pt>
                <c:pt idx="15">
                  <c:v>Cowpea</c:v>
                </c:pt>
                <c:pt idx="16">
                  <c:v>Maize /Cowpea </c:v>
                </c:pt>
              </c:strCache>
            </c:strRef>
          </c:cat>
          <c:val>
            <c:numRef>
              <c:f>'Proctivity analysis Biomass '!$L$36:$L$52</c:f>
              <c:numCache>
                <c:formatCode>General</c:formatCode>
                <c:ptCount val="17"/>
                <c:pt idx="0">
                  <c:v>0</c:v>
                </c:pt>
                <c:pt idx="1">
                  <c:v>4167.5300869480143</c:v>
                </c:pt>
                <c:pt idx="2">
                  <c:v>4272.6611729874494</c:v>
                </c:pt>
                <c:pt idx="3">
                  <c:v>2298.5374537881917</c:v>
                </c:pt>
                <c:pt idx="4">
                  <c:v>3390.1561300737958</c:v>
                </c:pt>
                <c:pt idx="5">
                  <c:v>2157.57973846191</c:v>
                </c:pt>
                <c:pt idx="6">
                  <c:v>656.77181208838851</c:v>
                </c:pt>
                <c:pt idx="7">
                  <c:v>453.25923502194911</c:v>
                </c:pt>
                <c:pt idx="9">
                  <c:v>0</c:v>
                </c:pt>
                <c:pt idx="10">
                  <c:v>4745.9280240302651</c:v>
                </c:pt>
                <c:pt idx="11">
                  <c:v>6808.9194287153487</c:v>
                </c:pt>
                <c:pt idx="12">
                  <c:v>3477.9560536394506</c:v>
                </c:pt>
                <c:pt idx="13">
                  <c:v>2908.7262730709617</c:v>
                </c:pt>
                <c:pt idx="14">
                  <c:v>2132.3899474856685</c:v>
                </c:pt>
                <c:pt idx="15">
                  <c:v>900.37411405557964</c:v>
                </c:pt>
                <c:pt idx="16">
                  <c:v>377.92878219305976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0-3C47-4604-9F58-1191312FA5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7"/>
        <c:overlap val="100"/>
        <c:axId val="2105307599"/>
        <c:axId val="1"/>
      </c:barChart>
      <c:catAx>
        <c:axId val="21053075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2700000"/>
          <a:lstStyle/>
          <a:p>
            <a:pPr>
              <a:defRPr/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  <c:max val="9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vert="horz"/>
              <a:lstStyle/>
              <a:p>
                <a:pPr>
                  <a:defRPr sz="1800"/>
                </a:pPr>
                <a:r>
                  <a:rPr lang="en-US" sz="1800" dirty="0"/>
                  <a:t>Combined maize and legume</a:t>
                </a:r>
                <a:endParaRPr lang="en-GB" sz="1800" dirty="0"/>
              </a:p>
              <a:p>
                <a:pPr>
                  <a:defRPr sz="1800"/>
                </a:pPr>
                <a:r>
                  <a:rPr lang="en-US" sz="1800" dirty="0"/>
                  <a:t>biomass yield (kg ha</a:t>
                </a:r>
                <a:r>
                  <a:rPr lang="en-US" sz="1800" baseline="30000" dirty="0"/>
                  <a:t>-1</a:t>
                </a:r>
                <a:r>
                  <a:rPr lang="en-US" sz="1800" dirty="0"/>
                  <a:t>)</a:t>
                </a:r>
                <a:endParaRPr lang="en-GB" sz="1800" dirty="0"/>
              </a:p>
            </c:rich>
          </c:tx>
          <c:layout>
            <c:manualLayout>
              <c:xMode val="edge"/>
              <c:yMode val="edge"/>
              <c:x val="3.588171850232926E-3"/>
              <c:y val="7.2033662926341516E-2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2105307599"/>
        <c:crosses val="autoZero"/>
        <c:crossBetween val="between"/>
        <c:majorUnit val="1000"/>
      </c:valAx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1400" b="1">
          <a:solidFill>
            <a:schemeClr val="tx1"/>
          </a:solidFill>
        </a:defRPr>
      </a:pPr>
      <a:endParaRPr lang="en-US"/>
    </a:p>
  </c:txPr>
  <c:externalData r:id="rId2">
    <c:autoUpdate val="0"/>
  </c:externalData>
  <c:userShapes r:id="rId3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4334918628613022"/>
          <c:y val="5.0925925925925923E-2"/>
          <c:w val="0.83067866048286765"/>
          <c:h val="0.7664883863318756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0000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091-4002-BD1E-7138067047F7}"/>
              </c:ext>
            </c:extLst>
          </c:dPt>
          <c:dPt>
            <c:idx val="1"/>
            <c:invertIfNegative val="0"/>
            <c:bubble3D val="0"/>
            <c:spPr>
              <a:solidFill>
                <a:srgbClr val="FFC00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091-4002-BD1E-7138067047F7}"/>
              </c:ext>
            </c:extLst>
          </c:dPt>
          <c:dPt>
            <c:idx val="2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091-4002-BD1E-7138067047F7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091-4002-BD1E-7138067047F7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091-4002-BD1E-7138067047F7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091-4002-BD1E-7138067047F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'[Gliricidia trial on-station 2018.xlsx]combined'!$AL$23:$AL$25</c:f>
              <c:strCache>
                <c:ptCount val="3"/>
                <c:pt idx="0">
                  <c:v>Maize with +half fert </c:v>
                </c:pt>
                <c:pt idx="1">
                  <c:v>Maize-Gliricidia dense spacing, +half fert</c:v>
                </c:pt>
                <c:pt idx="2">
                  <c:v>Maize Gliricidia sparse spacing, +half fert</c:v>
                </c:pt>
              </c:strCache>
            </c:strRef>
          </c:cat>
          <c:val>
            <c:numRef>
              <c:f>'[Gliricidia trial on-station 2018.xlsx]combined'!$AM$23:$AM$25</c:f>
              <c:numCache>
                <c:formatCode>General</c:formatCode>
                <c:ptCount val="3"/>
                <c:pt idx="0">
                  <c:v>2832.4</c:v>
                </c:pt>
                <c:pt idx="1">
                  <c:v>3055</c:v>
                </c:pt>
                <c:pt idx="2">
                  <c:v>2936.6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D091-4002-BD1E-7138067047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4840960"/>
        <c:axId val="144859136"/>
      </c:barChart>
      <c:catAx>
        <c:axId val="144840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4859136"/>
        <c:crosses val="autoZero"/>
        <c:auto val="1"/>
        <c:lblAlgn val="ctr"/>
        <c:lblOffset val="100"/>
        <c:noMultiLvlLbl val="0"/>
      </c:catAx>
      <c:valAx>
        <c:axId val="144859136"/>
        <c:scaling>
          <c:orientation val="minMax"/>
          <c:max val="4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Maize grain yield (kg ha</a:t>
                </a:r>
                <a:r>
                  <a:rPr lang="en-US" baseline="30000" dirty="0"/>
                  <a:t>-1</a:t>
                </a:r>
                <a:r>
                  <a:rPr lang="en-US" dirty="0"/>
                  <a:t>)</a:t>
                </a:r>
              </a:p>
            </c:rich>
          </c:tx>
          <c:layout>
            <c:manualLayout>
              <c:xMode val="edge"/>
              <c:yMode val="edge"/>
              <c:x val="1.1910981424469824E-3"/>
              <c:y val="7.0570381852798373E-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4840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 b="1">
          <a:solidFill>
            <a:sysClr val="windowText" lastClr="000000"/>
          </a:solidFill>
        </a:defRPr>
      </a:pPr>
      <a:endParaRPr lang="en-US"/>
    </a:p>
  </c:txPr>
  <c:externalData r:id="rId4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4210289765783599"/>
          <c:y val="5.0925944383534337E-2"/>
          <c:w val="0.73636664337571323"/>
          <c:h val="0.76648838633187566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chemeClr val="accent1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00000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6A2-452C-94E9-67E39FCE3590}"/>
              </c:ext>
            </c:extLst>
          </c:dPt>
          <c:dPt>
            <c:idx val="1"/>
            <c:invertIfNegative val="0"/>
            <c:bubble3D val="0"/>
            <c:spPr>
              <a:solidFill>
                <a:srgbClr val="FFC000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6A2-452C-94E9-67E39FCE3590}"/>
              </c:ext>
            </c:extLst>
          </c:dPt>
          <c:dPt>
            <c:idx val="2"/>
            <c:invertIfNegative val="0"/>
            <c:bubble3D val="0"/>
            <c:spPr>
              <a:solidFill>
                <a:srgbClr val="00B050"/>
              </a:solidFill>
              <a:ln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6A2-452C-94E9-67E39FCE3590}"/>
              </c:ext>
            </c:extLst>
          </c:dPt>
          <c:dLbls>
            <c:dLbl>
              <c:idx val="0"/>
              <c:layout>
                <c:manualLayout>
                  <c:x val="2.884092413587936E-3"/>
                  <c:y val="-0.26160337552742624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6A2-452C-94E9-67E39FCE3590}"/>
                </c:ext>
              </c:extLst>
            </c:dLbl>
            <c:dLbl>
              <c:idx val="1"/>
              <c:layout>
                <c:manualLayout>
                  <c:x val="-2.8840924135880414E-3"/>
                  <c:y val="-0.28270042194092826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6A2-452C-94E9-67E39FCE3590}"/>
                </c:ext>
              </c:extLst>
            </c:dLbl>
            <c:dLbl>
              <c:idx val="2"/>
              <c:layout>
                <c:manualLayout>
                  <c:x val="2.884092413587936E-3"/>
                  <c:y val="-0.41350210970464135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6A2-452C-94E9-67E39FCE359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'[Gliricidia trial on-station 2018.xlsx]combined'!$AQ$72:$AQ$74</c:f>
              <c:strCache>
                <c:ptCount val="3"/>
                <c:pt idx="0">
                  <c:v>Grounduts no fert</c:v>
                </c:pt>
                <c:pt idx="1">
                  <c:v>Groundnuts, Gliricidia dense spacing, no fert</c:v>
                </c:pt>
                <c:pt idx="2">
                  <c:v>Dispersed shading, doubled up groundnuts/ppea, no fert</c:v>
                </c:pt>
              </c:strCache>
            </c:strRef>
          </c:cat>
          <c:val>
            <c:numRef>
              <c:f>'[Gliricidia trial on-station 2018.xlsx]combined'!$AR$72:$AR$74</c:f>
              <c:numCache>
                <c:formatCode>General</c:formatCode>
                <c:ptCount val="3"/>
                <c:pt idx="0">
                  <c:v>2142.4</c:v>
                </c:pt>
                <c:pt idx="1">
                  <c:v>2336.4</c:v>
                </c:pt>
                <c:pt idx="2">
                  <c:v>848.3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6A2-452C-94E9-67E39FCE3590}"/>
            </c:ext>
          </c:extLst>
        </c:ser>
        <c:ser>
          <c:idx val="1"/>
          <c:order val="1"/>
          <c:spPr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strRef>
              <c:f>'[Gliricidia trial on-station 2018.xlsx]combined'!$AQ$72:$AQ$74</c:f>
              <c:strCache>
                <c:ptCount val="3"/>
                <c:pt idx="0">
                  <c:v>Grounduts no fert</c:v>
                </c:pt>
                <c:pt idx="1">
                  <c:v>Groundnuts, Gliricidia dense spacing, no fert</c:v>
                </c:pt>
                <c:pt idx="2">
                  <c:v>Dispersed shading, doubled up groundnuts/ppea, no fert</c:v>
                </c:pt>
              </c:strCache>
            </c:strRef>
          </c:cat>
          <c:val>
            <c:numRef>
              <c:f>'[Gliricidia trial on-station 2018.xlsx]combined'!$AS$72:$AS$74</c:f>
              <c:numCache>
                <c:formatCode>General</c:formatCode>
                <c:ptCount val="3"/>
                <c:pt idx="2">
                  <c:v>1473.2284715726578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56A2-452C-94E9-67E39FCE35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144840960"/>
        <c:axId val="144859136"/>
      </c:barChart>
      <c:catAx>
        <c:axId val="144840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4859136"/>
        <c:crosses val="autoZero"/>
        <c:auto val="1"/>
        <c:lblAlgn val="ctr"/>
        <c:lblOffset val="100"/>
        <c:noMultiLvlLbl val="0"/>
      </c:catAx>
      <c:valAx>
        <c:axId val="144859136"/>
        <c:scaling>
          <c:orientation val="minMax"/>
          <c:max val="4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b="1" dirty="0"/>
                  <a:t>Legume grain yield (kg ha</a:t>
                </a:r>
                <a:r>
                  <a:rPr lang="en-US" b="1" baseline="30000" dirty="0"/>
                  <a:t>-1</a:t>
                </a:r>
                <a:r>
                  <a:rPr lang="en-US" b="1" dirty="0"/>
                  <a:t>)</a:t>
                </a:r>
              </a:p>
            </c:rich>
          </c:tx>
          <c:layout>
            <c:manualLayout>
              <c:xMode val="edge"/>
              <c:yMode val="edge"/>
              <c:x val="1.2851877798701887E-2"/>
              <c:y val="5.9216317617165858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4840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ysClr val="windowText" lastClr="000000"/>
          </a:solidFill>
        </a:defRPr>
      </a:pPr>
      <a:endParaRPr lang="en-US"/>
    </a:p>
  </c:txPr>
  <c:externalData r:id="rId4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853152059440701"/>
          <c:y val="5.0051075075249696E-2"/>
          <c:w val="0.86266516546541194"/>
          <c:h val="0.7049466142602821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'Combine analysis '!$H$19</c:f>
              <c:strCache>
                <c:ptCount val="1"/>
                <c:pt idx="0">
                  <c:v>Maize</c:v>
                </c:pt>
              </c:strCache>
            </c:strRef>
          </c:tx>
          <c:spPr>
            <a:solidFill>
              <a:srgbClr val="C00000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Lit>
                <c:formatCode>General</c:formatCode>
                <c:ptCount val="1"/>
                <c:pt idx="0">
                  <c:v>1</c:v>
                </c:pt>
              </c:numLit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'Combine analysis '!$G$20:$G$28</c:f>
              <c:strCache>
                <c:ptCount val="9"/>
                <c:pt idx="0">
                  <c:v>Sole maize</c:v>
                </c:pt>
                <c:pt idx="1">
                  <c:v>Mz-Pp full rotation</c:v>
                </c:pt>
                <c:pt idx="2">
                  <c:v>Mz+Pp full growth no ratooning</c:v>
                </c:pt>
                <c:pt idx="3">
                  <c:v>Mz+Pp uprooting at harvest and reseeding</c:v>
                </c:pt>
                <c:pt idx="4">
                  <c:v>Mz+Pp Ratooning harvest+reseeding at planting</c:v>
                </c:pt>
                <c:pt idx="5">
                  <c:v>Mz+Pp ratooning harvest+ 2 weeks after seeding</c:v>
                </c:pt>
                <c:pt idx="6">
                  <c:v>Mz+Pp ratooning harvest+3weeks weeks after seeding</c:v>
                </c:pt>
                <c:pt idx="7">
                  <c:v>Mz+Pp, no ratooning, seed maize at seeding, cut 2weeks after seeding</c:v>
                </c:pt>
                <c:pt idx="8">
                  <c:v>Mz+Pp no ratooning, delay maize, cut, reseed Mz+Pp 2 weeks after planting window</c:v>
                </c:pt>
              </c:strCache>
            </c:strRef>
          </c:cat>
          <c:val>
            <c:numRef>
              <c:f>'Combine analysis '!$H$20:$H$28</c:f>
              <c:numCache>
                <c:formatCode>General</c:formatCode>
                <c:ptCount val="9"/>
                <c:pt idx="0">
                  <c:v>3370.1244831530976</c:v>
                </c:pt>
                <c:pt idx="1">
                  <c:v>4658.7305797242607</c:v>
                </c:pt>
                <c:pt idx="2">
                  <c:v>8.3890305943855985</c:v>
                </c:pt>
                <c:pt idx="3">
                  <c:v>2765.8114940684272</c:v>
                </c:pt>
                <c:pt idx="4">
                  <c:v>2795.3362652994024</c:v>
                </c:pt>
                <c:pt idx="5">
                  <c:v>2904.3339729800377</c:v>
                </c:pt>
                <c:pt idx="6">
                  <c:v>2212.3309923705337</c:v>
                </c:pt>
                <c:pt idx="7">
                  <c:v>3969.0074768428594</c:v>
                </c:pt>
                <c:pt idx="8">
                  <c:v>3991.7186002597136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1C6-485E-9003-242ACB781532}"/>
            </c:ext>
          </c:extLst>
        </c:ser>
        <c:ser>
          <c:idx val="1"/>
          <c:order val="1"/>
          <c:tx>
            <c:strRef>
              <c:f>'Combine analysis '!$I$19</c:f>
              <c:strCache>
                <c:ptCount val="1"/>
                <c:pt idx="0">
                  <c:v>Pigeonpea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-1.5538737828702423E-3"/>
                  <c:y val="-4.6157239451810092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BC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1C6-485E-9003-242ACB781532}"/>
                </c:ext>
              </c:extLst>
            </c:dLbl>
            <c:dLbl>
              <c:idx val="1"/>
              <c:layout>
                <c:manualLayout>
                  <c:x val="-3.1077475657405131E-3"/>
                  <c:y val="-6.6351031711977038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1C6-485E-9003-242ACB781532}"/>
                </c:ext>
              </c:extLst>
            </c:dLbl>
            <c:dLbl>
              <c:idx val="2"/>
              <c:layout>
                <c:manualLayout>
                  <c:x val="0"/>
                  <c:y val="-0.2048227500674073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C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1C6-485E-9003-242ACB781532}"/>
                </c:ext>
              </c:extLst>
            </c:dLbl>
            <c:dLbl>
              <c:idx val="3"/>
              <c:layout>
                <c:manualLayout>
                  <c:x val="-1.5538737828702423E-3"/>
                  <c:y val="-8.9429651437882049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BC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1C6-485E-9003-242ACB781532}"/>
                </c:ext>
              </c:extLst>
            </c:dLbl>
            <c:dLbl>
              <c:idx val="4"/>
              <c:layout>
                <c:manualLayout>
                  <c:x val="-1.5538737828702993E-3"/>
                  <c:y val="-0.11827792609526336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BC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1C6-485E-9003-242ACB781532}"/>
                </c:ext>
              </c:extLst>
            </c:dLbl>
            <c:dLbl>
              <c:idx val="5"/>
              <c:layout>
                <c:manualLayout>
                  <c:x val="6.215495131480969E-3"/>
                  <c:y val="-7.7890341574929536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BC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41C6-485E-9003-242ACB781532}"/>
                </c:ext>
              </c:extLst>
            </c:dLbl>
            <c:dLbl>
              <c:idx val="6"/>
              <c:layout>
                <c:manualLayout>
                  <c:x val="-1.1394942772363836E-16"/>
                  <c:y val="-0.1298172359582159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CD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1C6-485E-9003-242ACB781532}"/>
                </c:ext>
              </c:extLst>
            </c:dLbl>
            <c:dLbl>
              <c:idx val="7"/>
              <c:layout>
                <c:manualLayout>
                  <c:x val="-1.5538737828703561E-3"/>
                  <c:y val="-6.9235859177715145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AB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41C6-485E-9003-242ACB781532}"/>
                </c:ext>
              </c:extLst>
            </c:dLbl>
            <c:dLbl>
              <c:idx val="8"/>
              <c:layout>
                <c:manualLayout>
                  <c:x val="-1.1394942772363836E-16"/>
                  <c:y val="-9.5199306369358347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AB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41C6-485E-9003-242ACB78153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BarType val="both"/>
            <c:errValType val="cust"/>
            <c:noEndCap val="0"/>
            <c:plus>
              <c:numRef>
                <c:f>'Combine analysis '!$J$20:$J$28</c:f>
                <c:numCache>
                  <c:formatCode>General</c:formatCode>
                  <c:ptCount val="9"/>
                  <c:pt idx="0">
                    <c:v>178.39</c:v>
                  </c:pt>
                  <c:pt idx="1">
                    <c:v>239.15</c:v>
                  </c:pt>
                  <c:pt idx="2">
                    <c:v>189.02</c:v>
                  </c:pt>
                  <c:pt idx="3">
                    <c:v>115.57</c:v>
                  </c:pt>
                  <c:pt idx="4">
                    <c:v>217.79</c:v>
                  </c:pt>
                  <c:pt idx="5">
                    <c:v>77.188999999999993</c:v>
                  </c:pt>
                  <c:pt idx="6">
                    <c:v>525.01</c:v>
                  </c:pt>
                  <c:pt idx="7">
                    <c:v>268.64</c:v>
                  </c:pt>
                  <c:pt idx="8">
                    <c:v>478.35</c:v>
                  </c:pt>
                </c:numCache>
              </c:numRef>
            </c:plus>
            <c:minus>
              <c:numRef>
                <c:f>'Combine analysis '!$J$20:$J$28</c:f>
                <c:numCache>
                  <c:formatCode>General</c:formatCode>
                  <c:ptCount val="9"/>
                  <c:pt idx="0">
                    <c:v>178.39</c:v>
                  </c:pt>
                  <c:pt idx="1">
                    <c:v>239.15</c:v>
                  </c:pt>
                  <c:pt idx="2">
                    <c:v>189.02</c:v>
                  </c:pt>
                  <c:pt idx="3">
                    <c:v>115.57</c:v>
                  </c:pt>
                  <c:pt idx="4">
                    <c:v>217.79</c:v>
                  </c:pt>
                  <c:pt idx="5">
                    <c:v>77.188999999999993</c:v>
                  </c:pt>
                  <c:pt idx="6">
                    <c:v>525.01</c:v>
                  </c:pt>
                  <c:pt idx="7">
                    <c:v>268.64</c:v>
                  </c:pt>
                  <c:pt idx="8">
                    <c:v>478.35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'Combine analysis '!$G$20:$G$28</c:f>
              <c:strCache>
                <c:ptCount val="9"/>
                <c:pt idx="0">
                  <c:v>Sole maize</c:v>
                </c:pt>
                <c:pt idx="1">
                  <c:v>Mz-Pp full rotation</c:v>
                </c:pt>
                <c:pt idx="2">
                  <c:v>Mz+Pp full growth no ratooning</c:v>
                </c:pt>
                <c:pt idx="3">
                  <c:v>Mz+Pp uprooting at harvest and reseeding</c:v>
                </c:pt>
                <c:pt idx="4">
                  <c:v>Mz+Pp Ratooning harvest+reseeding at planting</c:v>
                </c:pt>
                <c:pt idx="5">
                  <c:v>Mz+Pp ratooning harvest+ 2 weeks after seeding</c:v>
                </c:pt>
                <c:pt idx="6">
                  <c:v>Mz+Pp ratooning harvest+3weeks weeks after seeding</c:v>
                </c:pt>
                <c:pt idx="7">
                  <c:v>Mz+Pp, no ratooning, seed maize at seeding, cut 2weeks after seeding</c:v>
                </c:pt>
                <c:pt idx="8">
                  <c:v>Mz+Pp no ratooning, delay maize, cut, reseed Mz+Pp 2 weeks after planting window</c:v>
                </c:pt>
              </c:strCache>
            </c:strRef>
          </c:cat>
          <c:val>
            <c:numRef>
              <c:f>'Combine analysis '!$I$20:$I$28</c:f>
              <c:numCache>
                <c:formatCode>General</c:formatCode>
                <c:ptCount val="9"/>
                <c:pt idx="0">
                  <c:v>1E-4</c:v>
                </c:pt>
                <c:pt idx="1">
                  <c:v>1E-4</c:v>
                </c:pt>
                <c:pt idx="2">
                  <c:v>2424.7845183651075</c:v>
                </c:pt>
                <c:pt idx="3">
                  <c:v>653.45436161071484</c:v>
                </c:pt>
                <c:pt idx="4">
                  <c:v>1032.8378080779776</c:v>
                </c:pt>
                <c:pt idx="5">
                  <c:v>792.17224129813781</c:v>
                </c:pt>
                <c:pt idx="6">
                  <c:v>822.47689180685575</c:v>
                </c:pt>
                <c:pt idx="7">
                  <c:v>1E-4</c:v>
                </c:pt>
                <c:pt idx="8">
                  <c:v>185.83596112897609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41C6-485E-9003-242ACB78153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7"/>
        <c:overlap val="100"/>
        <c:axId val="1118904400"/>
        <c:axId val="1118914384"/>
      </c:barChart>
      <c:catAx>
        <c:axId val="1118904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18914384"/>
        <c:crosses val="autoZero"/>
        <c:auto val="1"/>
        <c:lblAlgn val="ctr"/>
        <c:lblOffset val="100"/>
        <c:noMultiLvlLbl val="0"/>
      </c:catAx>
      <c:valAx>
        <c:axId val="11189143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Maize and pigeonpea grain yield</a:t>
                </a:r>
              </a:p>
              <a:p>
                <a:pPr>
                  <a:defRPr sz="1400"/>
                </a:pPr>
                <a:r>
                  <a:rPr lang="en-US" sz="1400"/>
                  <a:t> (kg ha</a:t>
                </a:r>
                <a:r>
                  <a:rPr lang="en-US" sz="1400" baseline="30000"/>
                  <a:t>-1</a:t>
                </a:r>
                <a:r>
                  <a:rPr lang="en-US" sz="1400"/>
                  <a:t>)</a:t>
                </a:r>
              </a:p>
            </c:rich>
          </c:tx>
          <c:layout>
            <c:manualLayout>
              <c:xMode val="edge"/>
              <c:yMode val="edge"/>
              <c:x val="7.0715946033711192E-4"/>
              <c:y val="0.1321056731579549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18904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1079590293208884"/>
          <c:y val="0.90520821091393422"/>
          <c:w val="0.17840819413582237"/>
          <c:h val="5.333241926848696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 b="1">
          <a:solidFill>
            <a:sysClr val="windowText" lastClr="000000"/>
          </a:solidFill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1652631962671335"/>
          <c:y val="6.9315068493150681E-2"/>
          <c:w val="0.65231627296587924"/>
          <c:h val="0.71427785567899915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'[PRP_Gross_margin analysis_revised_2006_18 Mal_Zam  Zim 17092018.xlsx]graphs'!$P$5</c:f>
              <c:strCache>
                <c:ptCount val="1"/>
                <c:pt idx="0">
                  <c:v>2012/2013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'[PRP_Gross_margin analysis_revised_2006_18 Mal_Zam  Zim 17092018.xlsx]graphs'!$Q$4:$S$4</c:f>
              <c:strCache>
                <c:ptCount val="3"/>
                <c:pt idx="0">
                  <c:v>Ridge &amp;furrow Maize continouos </c:v>
                </c:pt>
                <c:pt idx="1">
                  <c:v>Ripper Maize continouos</c:v>
                </c:pt>
                <c:pt idx="2">
                  <c:v>Ripper Maize Soybean rotation</c:v>
                </c:pt>
              </c:strCache>
            </c:strRef>
          </c:cat>
          <c:val>
            <c:numRef>
              <c:f>'[PRP_Gross_margin analysis_revised_2006_18 Mal_Zam  Zim 17092018.xlsx]graphs'!$Q$5:$S$5</c:f>
              <c:numCache>
                <c:formatCode>General</c:formatCode>
                <c:ptCount val="3"/>
                <c:pt idx="0">
                  <c:v>485.8</c:v>
                </c:pt>
                <c:pt idx="1">
                  <c:v>761.43</c:v>
                </c:pt>
                <c:pt idx="2">
                  <c:v>891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68E-4A4E-A997-E0B34C7A9643}"/>
            </c:ext>
          </c:extLst>
        </c:ser>
        <c:ser>
          <c:idx val="1"/>
          <c:order val="1"/>
          <c:tx>
            <c:strRef>
              <c:f>'[PRP_Gross_margin analysis_revised_2006_18 Mal_Zam  Zim 17092018.xlsx]graphs'!$P$6</c:f>
              <c:strCache>
                <c:ptCount val="1"/>
                <c:pt idx="0">
                  <c:v>2013/2014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'[PRP_Gross_margin analysis_revised_2006_18 Mal_Zam  Zim 17092018.xlsx]graphs'!$Q$4:$S$4</c:f>
              <c:strCache>
                <c:ptCount val="3"/>
                <c:pt idx="0">
                  <c:v>Ridge &amp;furrow Maize continouos </c:v>
                </c:pt>
                <c:pt idx="1">
                  <c:v>Ripper Maize continouos</c:v>
                </c:pt>
                <c:pt idx="2">
                  <c:v>Ripper Maize Soybean rotation</c:v>
                </c:pt>
              </c:strCache>
            </c:strRef>
          </c:cat>
          <c:val>
            <c:numRef>
              <c:f>'[PRP_Gross_margin analysis_revised_2006_18 Mal_Zam  Zim 17092018.xlsx]graphs'!$Q$6:$S$6</c:f>
              <c:numCache>
                <c:formatCode>General</c:formatCode>
                <c:ptCount val="3"/>
                <c:pt idx="0">
                  <c:v>184.58</c:v>
                </c:pt>
                <c:pt idx="1">
                  <c:v>178.47</c:v>
                </c:pt>
                <c:pt idx="2">
                  <c:v>365.79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68E-4A4E-A997-E0B34C7A9643}"/>
            </c:ext>
          </c:extLst>
        </c:ser>
        <c:ser>
          <c:idx val="2"/>
          <c:order val="2"/>
          <c:tx>
            <c:strRef>
              <c:f>'[PRP_Gross_margin analysis_revised_2006_18 Mal_Zam  Zim 17092018.xlsx]graphs'!$P$7</c:f>
              <c:strCache>
                <c:ptCount val="1"/>
                <c:pt idx="0">
                  <c:v>2014/2015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'[PRP_Gross_margin analysis_revised_2006_18 Mal_Zam  Zim 17092018.xlsx]graphs'!$Q$4:$S$4</c:f>
              <c:strCache>
                <c:ptCount val="3"/>
                <c:pt idx="0">
                  <c:v>Ridge &amp;furrow Maize continouos </c:v>
                </c:pt>
                <c:pt idx="1">
                  <c:v>Ripper Maize continouos</c:v>
                </c:pt>
                <c:pt idx="2">
                  <c:v>Ripper Maize Soybean rotation</c:v>
                </c:pt>
              </c:strCache>
            </c:strRef>
          </c:cat>
          <c:val>
            <c:numRef>
              <c:f>'[PRP_Gross_margin analysis_revised_2006_18 Mal_Zam  Zim 17092018.xlsx]graphs'!$Q$7:$S$7</c:f>
              <c:numCache>
                <c:formatCode>General</c:formatCode>
                <c:ptCount val="3"/>
                <c:pt idx="0">
                  <c:v>165</c:v>
                </c:pt>
                <c:pt idx="1">
                  <c:v>340.2</c:v>
                </c:pt>
                <c:pt idx="2">
                  <c:v>483.96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68E-4A4E-A997-E0B34C7A9643}"/>
            </c:ext>
          </c:extLst>
        </c:ser>
        <c:ser>
          <c:idx val="3"/>
          <c:order val="3"/>
          <c:tx>
            <c:strRef>
              <c:f>'[PRP_Gross_margin analysis_revised_2006_18 Mal_Zam  Zim 17092018.xlsx]graphs'!$P$8</c:f>
              <c:strCache>
                <c:ptCount val="1"/>
                <c:pt idx="0">
                  <c:v>2015/2016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'[PRP_Gross_margin analysis_revised_2006_18 Mal_Zam  Zim 17092018.xlsx]graphs'!$Q$4:$S$4</c:f>
              <c:strCache>
                <c:ptCount val="3"/>
                <c:pt idx="0">
                  <c:v>Ridge &amp;furrow Maize continouos </c:v>
                </c:pt>
                <c:pt idx="1">
                  <c:v>Ripper Maize continouos</c:v>
                </c:pt>
                <c:pt idx="2">
                  <c:v>Ripper Maize Soybean rotation</c:v>
                </c:pt>
              </c:strCache>
            </c:strRef>
          </c:cat>
          <c:val>
            <c:numRef>
              <c:f>'[PRP_Gross_margin analysis_revised_2006_18 Mal_Zam  Zim 17092018.xlsx]graphs'!$Q$8:$S$8</c:f>
              <c:numCache>
                <c:formatCode>General</c:formatCode>
                <c:ptCount val="3"/>
                <c:pt idx="0">
                  <c:v>291</c:v>
                </c:pt>
                <c:pt idx="1">
                  <c:v>474</c:v>
                </c:pt>
                <c:pt idx="2">
                  <c:v>664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68E-4A4E-A997-E0B34C7A9643}"/>
            </c:ext>
          </c:extLst>
        </c:ser>
        <c:ser>
          <c:idx val="4"/>
          <c:order val="4"/>
          <c:tx>
            <c:strRef>
              <c:f>'[PRP_Gross_margin analysis_revised_2006_18 Mal_Zam  Zim 17092018.xlsx]graphs'!$P$9</c:f>
              <c:strCache>
                <c:ptCount val="1"/>
                <c:pt idx="0">
                  <c:v>2016/2017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'[PRP_Gross_margin analysis_revised_2006_18 Mal_Zam  Zim 17092018.xlsx]graphs'!$Q$4:$S$4</c:f>
              <c:strCache>
                <c:ptCount val="3"/>
                <c:pt idx="0">
                  <c:v>Ridge &amp;furrow Maize continouos </c:v>
                </c:pt>
                <c:pt idx="1">
                  <c:v>Ripper Maize continouos</c:v>
                </c:pt>
                <c:pt idx="2">
                  <c:v>Ripper Maize Soybean rotation</c:v>
                </c:pt>
              </c:strCache>
            </c:strRef>
          </c:cat>
          <c:val>
            <c:numRef>
              <c:f>'[PRP_Gross_margin analysis_revised_2006_18 Mal_Zam  Zim 17092018.xlsx]graphs'!$Q$9:$S$9</c:f>
              <c:numCache>
                <c:formatCode>General</c:formatCode>
                <c:ptCount val="3"/>
                <c:pt idx="0">
                  <c:v>346</c:v>
                </c:pt>
                <c:pt idx="1">
                  <c:v>368</c:v>
                </c:pt>
                <c:pt idx="2">
                  <c:v>666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68E-4A4E-A997-E0B34C7A9643}"/>
            </c:ext>
          </c:extLst>
        </c:ser>
        <c:ser>
          <c:idx val="5"/>
          <c:order val="5"/>
          <c:tx>
            <c:strRef>
              <c:f>'[PRP_Gross_margin analysis_revised_2006_18 Mal_Zam  Zim 17092018.xlsx]graphs'!$P$10</c:f>
              <c:strCache>
                <c:ptCount val="1"/>
                <c:pt idx="0">
                  <c:v>2017/2018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'[PRP_Gross_margin analysis_revised_2006_18 Mal_Zam  Zim 17092018.xlsx]graphs'!$Q$4:$S$4</c:f>
              <c:strCache>
                <c:ptCount val="3"/>
                <c:pt idx="0">
                  <c:v>Ridge &amp;furrow Maize continouos </c:v>
                </c:pt>
                <c:pt idx="1">
                  <c:v>Ripper Maize continouos</c:v>
                </c:pt>
                <c:pt idx="2">
                  <c:v>Ripper Maize Soybean rotation</c:v>
                </c:pt>
              </c:strCache>
            </c:strRef>
          </c:cat>
          <c:val>
            <c:numRef>
              <c:f>'[PRP_Gross_margin analysis_revised_2006_18 Mal_Zam  Zim 17092018.xlsx]graphs'!$Q$10:$S$10</c:f>
              <c:numCache>
                <c:formatCode>General</c:formatCode>
                <c:ptCount val="3"/>
                <c:pt idx="0">
                  <c:v>30</c:v>
                </c:pt>
                <c:pt idx="1">
                  <c:v>69</c:v>
                </c:pt>
                <c:pt idx="2">
                  <c:v>78.900000000000006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68E-4A4E-A997-E0B34C7A96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26677312"/>
        <c:axId val="226677704"/>
      </c:barChart>
      <c:catAx>
        <c:axId val="2266773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6677704"/>
        <c:crosses val="autoZero"/>
        <c:auto val="1"/>
        <c:lblAlgn val="ctr"/>
        <c:lblOffset val="100"/>
        <c:noMultiLvlLbl val="0"/>
      </c:catAx>
      <c:valAx>
        <c:axId val="2266777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 dirty="0"/>
                  <a:t>NETBENEFITS $/HA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66773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801816688737608"/>
          <c:y val="2.8316288438722453E-2"/>
          <c:w val="0.85067846136028669"/>
          <c:h val="0.7399994197482867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'Combined biomass analysis '!$AR$35</c:f>
              <c:strCache>
                <c:ptCount val="1"/>
                <c:pt idx="0">
                  <c:v>Maize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chemeClr val="tx1"/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Lit>
                <c:formatCode>General</c:formatCode>
                <c:ptCount val="1"/>
                <c:pt idx="0">
                  <c:v>1</c:v>
                </c:pt>
              </c:numLit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'Combined biomass analysis '!$AQ$36:$AQ$44</c:f>
              <c:strCache>
                <c:ptCount val="9"/>
                <c:pt idx="0">
                  <c:v>Sole maize</c:v>
                </c:pt>
                <c:pt idx="1">
                  <c:v>Mz-Pp full rotation</c:v>
                </c:pt>
                <c:pt idx="2">
                  <c:v>Mz+Pp full growth no ratooning</c:v>
                </c:pt>
                <c:pt idx="3">
                  <c:v>Mz+Pp uprooting at harvest and reseeding</c:v>
                </c:pt>
                <c:pt idx="4">
                  <c:v>Mz+Pp Ratooning harvest+reseeding at planting</c:v>
                </c:pt>
                <c:pt idx="5">
                  <c:v>Mz+Pp ratooning harvest+ 2 weeks after seeding</c:v>
                </c:pt>
                <c:pt idx="6">
                  <c:v>Mz+Pp ratooning harvest+3weeks weeks after seeding</c:v>
                </c:pt>
                <c:pt idx="7">
                  <c:v>Mz+Pp, no ratooning, seed maize at seeding, cut 2weeks after seeding</c:v>
                </c:pt>
                <c:pt idx="8">
                  <c:v>Mz+Pp no ratooning, delay maize, cut, reseed Mz+Pp 2 weeks after planting window</c:v>
                </c:pt>
              </c:strCache>
            </c:strRef>
          </c:cat>
          <c:val>
            <c:numRef>
              <c:f>'Combined biomass analysis '!$AR$36:$AR$44</c:f>
              <c:numCache>
                <c:formatCode>General</c:formatCode>
                <c:ptCount val="9"/>
                <c:pt idx="0">
                  <c:v>2242.3657163694184</c:v>
                </c:pt>
                <c:pt idx="1">
                  <c:v>2918.7767924610171</c:v>
                </c:pt>
                <c:pt idx="2">
                  <c:v>125.51854766058449</c:v>
                </c:pt>
                <c:pt idx="3">
                  <c:v>1916.8015413855628</c:v>
                </c:pt>
                <c:pt idx="4">
                  <c:v>2108.3722566389756</c:v>
                </c:pt>
                <c:pt idx="5">
                  <c:v>2338.7630817456097</c:v>
                </c:pt>
                <c:pt idx="6">
                  <c:v>1637.6669745246645</c:v>
                </c:pt>
                <c:pt idx="7">
                  <c:v>2814.925635618451</c:v>
                </c:pt>
                <c:pt idx="8">
                  <c:v>3881.0232828870598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1C1-4528-9DF0-4030995E63C7}"/>
            </c:ext>
          </c:extLst>
        </c:ser>
        <c:ser>
          <c:idx val="1"/>
          <c:order val="1"/>
          <c:tx>
            <c:strRef>
              <c:f>'Combined biomass analysis '!$AS$35</c:f>
              <c:strCache>
                <c:ptCount val="1"/>
                <c:pt idx="0">
                  <c:v>Pigeonpea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strRef>
              <c:f>'Combined biomass analysis '!$AQ$36:$AQ$44</c:f>
              <c:strCache>
                <c:ptCount val="9"/>
                <c:pt idx="0">
                  <c:v>Sole maize</c:v>
                </c:pt>
                <c:pt idx="1">
                  <c:v>Mz-Pp full rotation</c:v>
                </c:pt>
                <c:pt idx="2">
                  <c:v>Mz+Pp full growth no ratooning</c:v>
                </c:pt>
                <c:pt idx="3">
                  <c:v>Mz+Pp uprooting at harvest and reseeding</c:v>
                </c:pt>
                <c:pt idx="4">
                  <c:v>Mz+Pp Ratooning harvest+reseeding at planting</c:v>
                </c:pt>
                <c:pt idx="5">
                  <c:v>Mz+Pp ratooning harvest+ 2 weeks after seeding</c:v>
                </c:pt>
                <c:pt idx="6">
                  <c:v>Mz+Pp ratooning harvest+3weeks weeks after seeding</c:v>
                </c:pt>
                <c:pt idx="7">
                  <c:v>Mz+Pp, no ratooning, seed maize at seeding, cut 2weeks after seeding</c:v>
                </c:pt>
                <c:pt idx="8">
                  <c:v>Mz+Pp no ratooning, delay maize, cut, reseed Mz+Pp 2 weeks after planting window</c:v>
                </c:pt>
              </c:strCache>
            </c:strRef>
          </c:cat>
          <c:val>
            <c:numRef>
              <c:f>'Combined biomass analysis '!$AS$36:$AS$44</c:f>
              <c:numCache>
                <c:formatCode>General</c:formatCode>
                <c:ptCount val="9"/>
                <c:pt idx="1">
                  <c:v>0</c:v>
                </c:pt>
                <c:pt idx="2">
                  <c:v>0</c:v>
                </c:pt>
                <c:pt idx="3">
                  <c:v>3280.539901153722</c:v>
                </c:pt>
                <c:pt idx="4">
                  <c:v>2983.4811531286305</c:v>
                </c:pt>
                <c:pt idx="5">
                  <c:v>2427.5097315245148</c:v>
                </c:pt>
                <c:pt idx="6">
                  <c:v>1934.8161443905094</c:v>
                </c:pt>
                <c:pt idx="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1C1-4528-9DF0-4030995E63C7}"/>
            </c:ext>
          </c:extLst>
        </c:ser>
        <c:ser>
          <c:idx val="2"/>
          <c:order val="2"/>
          <c:tx>
            <c:strRef>
              <c:f>'Combined biomass analysis '!$AT$35</c:f>
              <c:strCache>
                <c:ptCount val="1"/>
                <c:pt idx="0">
                  <c:v>Ratooned Pigeonpea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-1.1050871774559432E-3"/>
                  <c:y val="-6.5039965721718856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C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1C1-4528-9DF0-4030995E63C7}"/>
                </c:ext>
              </c:extLst>
            </c:dLbl>
            <c:dLbl>
              <c:idx val="1"/>
              <c:layout>
                <c:manualLayout>
                  <c:x val="-1.1050871774559838E-3"/>
                  <c:y val="-5.5404415244427262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C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1C1-4528-9DF0-4030995E63C7}"/>
                </c:ext>
              </c:extLst>
            </c:dLbl>
            <c:dLbl>
              <c:idx val="2"/>
              <c:layout>
                <c:manualLayout>
                  <c:x val="-8.10387901797497E-17"/>
                  <c:y val="-3.6133314289843808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D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1C1-4528-9DF0-4030995E63C7}"/>
                </c:ext>
              </c:extLst>
            </c:dLbl>
            <c:dLbl>
              <c:idx val="3"/>
              <c:layout>
                <c:manualLayout>
                  <c:x val="-1.1050871774559432E-3"/>
                  <c:y val="-7.2266628579687658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B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1C1-4528-9DF0-4030995E63C7}"/>
                </c:ext>
              </c:extLst>
            </c:dLbl>
            <c:dLbl>
              <c:idx val="4"/>
              <c:layout>
                <c:manualLayout>
                  <c:x val="2.2101743549118053E-3"/>
                  <c:y val="-8.4311066676302213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B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61C1-4528-9DF0-4030995E63C7}"/>
                </c:ext>
              </c:extLst>
            </c:dLbl>
            <c:dLbl>
              <c:idx val="5"/>
              <c:layout>
                <c:manualLayout>
                  <c:x val="8.213036768704809E-4"/>
                  <c:y val="-0.13890137977862105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B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1C1-4528-9DF0-4030995E63C7}"/>
                </c:ext>
              </c:extLst>
            </c:dLbl>
            <c:dLbl>
              <c:idx val="6"/>
              <c:layout>
                <c:manualLayout>
                  <c:x val="0"/>
                  <c:y val="-0.13730659430140646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B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61C1-4528-9DF0-4030995E63C7}"/>
                </c:ext>
              </c:extLst>
            </c:dLbl>
            <c:dLbl>
              <c:idx val="7"/>
              <c:layout>
                <c:manualLayout>
                  <c:x val="-1.620775803594994E-16"/>
                  <c:y val="-0.1638043581139586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B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61C1-4528-9DF0-4030995E63C7}"/>
                </c:ext>
              </c:extLst>
            </c:dLbl>
            <c:dLbl>
              <c:idx val="8"/>
              <c:layout>
                <c:manualLayout>
                  <c:x val="-8.2130367687068451E-4"/>
                  <c:y val="-0.23100007316262339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61C1-4528-9DF0-4030995E63C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BarType val="both"/>
            <c:errValType val="cust"/>
            <c:noEndCap val="0"/>
            <c:plus>
              <c:numRef>
                <c:f>'Combined biomass analysis '!$AU$36:$AU$44</c:f>
                <c:numCache>
                  <c:formatCode>General</c:formatCode>
                  <c:ptCount val="9"/>
                  <c:pt idx="0">
                    <c:v>390.72</c:v>
                  </c:pt>
                  <c:pt idx="1">
                    <c:v>228.82</c:v>
                  </c:pt>
                  <c:pt idx="2">
                    <c:v>31.385000000000002</c:v>
                  </c:pt>
                  <c:pt idx="3">
                    <c:v>260.37</c:v>
                  </c:pt>
                  <c:pt idx="4">
                    <c:v>271.82</c:v>
                  </c:pt>
                  <c:pt idx="5">
                    <c:v>386.92</c:v>
                  </c:pt>
                  <c:pt idx="6">
                    <c:v>387.37</c:v>
                  </c:pt>
                  <c:pt idx="7">
                    <c:v>151.52000000000001</c:v>
                  </c:pt>
                  <c:pt idx="8">
                    <c:v>565.69000000000005</c:v>
                  </c:pt>
                </c:numCache>
              </c:numRef>
            </c:plus>
            <c:minus>
              <c:numRef>
                <c:f>'Combined biomass analysis '!$AU$36:$AU$44</c:f>
                <c:numCache>
                  <c:formatCode>General</c:formatCode>
                  <c:ptCount val="9"/>
                  <c:pt idx="0">
                    <c:v>390.72</c:v>
                  </c:pt>
                  <c:pt idx="1">
                    <c:v>228.82</c:v>
                  </c:pt>
                  <c:pt idx="2">
                    <c:v>31.385000000000002</c:v>
                  </c:pt>
                  <c:pt idx="3">
                    <c:v>260.37</c:v>
                  </c:pt>
                  <c:pt idx="4">
                    <c:v>271.82</c:v>
                  </c:pt>
                  <c:pt idx="5">
                    <c:v>386.92</c:v>
                  </c:pt>
                  <c:pt idx="6">
                    <c:v>387.37</c:v>
                  </c:pt>
                  <c:pt idx="7">
                    <c:v>151.52000000000001</c:v>
                  </c:pt>
                  <c:pt idx="8">
                    <c:v>565.69000000000005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'Combined biomass analysis '!$AQ$36:$AQ$44</c:f>
              <c:strCache>
                <c:ptCount val="9"/>
                <c:pt idx="0">
                  <c:v>Sole maize</c:v>
                </c:pt>
                <c:pt idx="1">
                  <c:v>Mz-Pp full rotation</c:v>
                </c:pt>
                <c:pt idx="2">
                  <c:v>Mz+Pp full growth no ratooning</c:v>
                </c:pt>
                <c:pt idx="3">
                  <c:v>Mz+Pp uprooting at harvest and reseeding</c:v>
                </c:pt>
                <c:pt idx="4">
                  <c:v>Mz+Pp Ratooning harvest+reseeding at planting</c:v>
                </c:pt>
                <c:pt idx="5">
                  <c:v>Mz+Pp ratooning harvest+ 2 weeks after seeding</c:v>
                </c:pt>
                <c:pt idx="6">
                  <c:v>Mz+Pp ratooning harvest+3weeks weeks after seeding</c:v>
                </c:pt>
                <c:pt idx="7">
                  <c:v>Mz+Pp, no ratooning, seed maize at seeding, cut 2weeks after seeding</c:v>
                </c:pt>
                <c:pt idx="8">
                  <c:v>Mz+Pp no ratooning, delay maize, cut, reseed Mz+Pp 2 weeks after planting window</c:v>
                </c:pt>
              </c:strCache>
            </c:strRef>
          </c:cat>
          <c:val>
            <c:numRef>
              <c:f>'Combined biomass analysis '!$AT$36:$AT$44</c:f>
              <c:numCache>
                <c:formatCode>General</c:formatCode>
                <c:ptCount val="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694.78045786150096</c:v>
                </c:pt>
                <c:pt idx="5">
                  <c:v>1318.4743386546652</c:v>
                </c:pt>
                <c:pt idx="6">
                  <c:v>1737.610791931864</c:v>
                </c:pt>
                <c:pt idx="7">
                  <c:v>3071.593505510772</c:v>
                </c:pt>
                <c:pt idx="8">
                  <c:v>3629.5109594955247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61C1-4528-9DF0-4030995E63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7"/>
        <c:overlap val="100"/>
        <c:axId val="1118904400"/>
        <c:axId val="1118914384"/>
      </c:barChart>
      <c:catAx>
        <c:axId val="1118904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18914384"/>
        <c:crosses val="autoZero"/>
        <c:auto val="1"/>
        <c:lblAlgn val="ctr"/>
        <c:lblOffset val="100"/>
        <c:noMultiLvlLbl val="0"/>
      </c:catAx>
      <c:valAx>
        <c:axId val="11189143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Maize and pigeonpea biomass yield</a:t>
                </a:r>
              </a:p>
              <a:p>
                <a:pPr>
                  <a:defRPr sz="1400"/>
                </a:pPr>
                <a:r>
                  <a:rPr lang="en-US" sz="1400"/>
                  <a:t> (kg ha</a:t>
                </a:r>
                <a:r>
                  <a:rPr lang="en-US" sz="1400" baseline="30000"/>
                  <a:t>-1</a:t>
                </a:r>
                <a:r>
                  <a:rPr lang="en-US" sz="1400"/>
                  <a:t>)</a:t>
                </a:r>
              </a:p>
            </c:rich>
          </c:tx>
          <c:layout>
            <c:manualLayout>
              <c:xMode val="edge"/>
              <c:yMode val="edge"/>
              <c:x val="7.0715946033711192E-4"/>
              <c:y val="0.1321056731579549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18904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 b="1">
          <a:solidFill>
            <a:sysClr val="windowText" lastClr="000000"/>
          </a:solidFill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'[Africa Rising Bulletin.xlsx]Sheet1'!$A$4</c:f>
              <c:strCache>
                <c:ptCount val="1"/>
                <c:pt idx="0">
                  <c:v>Hoya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multiLvlStrRef>
              <c:f>'[Africa Rising Bulletin.xlsx]Sheet1'!$B$2:$M$3</c:f>
              <c:multiLvlStrCache>
                <c:ptCount val="12"/>
                <c:lvl>
                  <c:pt idx="0">
                    <c:v>2010/11</c:v>
                  </c:pt>
                  <c:pt idx="1">
                    <c:v>2015/16</c:v>
                  </c:pt>
                  <c:pt idx="2">
                    <c:v>2016/17</c:v>
                  </c:pt>
                  <c:pt idx="3">
                    <c:v>2010/11</c:v>
                  </c:pt>
                  <c:pt idx="4">
                    <c:v>2015/16</c:v>
                  </c:pt>
                  <c:pt idx="5">
                    <c:v>2016/17</c:v>
                  </c:pt>
                  <c:pt idx="6">
                    <c:v>2011/12</c:v>
                  </c:pt>
                  <c:pt idx="7">
                    <c:v>2015/16</c:v>
                  </c:pt>
                  <c:pt idx="8">
                    <c:v>2016/17</c:v>
                  </c:pt>
                  <c:pt idx="9">
                    <c:v>2011/12</c:v>
                  </c:pt>
                  <c:pt idx="10">
                    <c:v>2015/16</c:v>
                  </c:pt>
                  <c:pt idx="11">
                    <c:v>2016/17</c:v>
                  </c:pt>
                </c:lvl>
                <c:lvl>
                  <c:pt idx="0">
                    <c:v>Minimum tillage</c:v>
                  </c:pt>
                  <c:pt idx="3">
                    <c:v>Mulching</c:v>
                  </c:pt>
                  <c:pt idx="6">
                    <c:v>Intercropping</c:v>
                  </c:pt>
                  <c:pt idx="9">
                    <c:v>Drought tolerent varieties</c:v>
                  </c:pt>
                </c:lvl>
              </c:multiLvlStrCache>
            </c:multiLvlStrRef>
          </c:cat>
          <c:val>
            <c:numRef>
              <c:f>'[Africa Rising Bulletin.xlsx]Sheet1'!$B$4:$M$4</c:f>
              <c:numCache>
                <c:formatCode>General</c:formatCode>
                <c:ptCount val="12"/>
                <c:pt idx="0">
                  <c:v>11.5</c:v>
                </c:pt>
                <c:pt idx="1">
                  <c:v>45</c:v>
                </c:pt>
                <c:pt idx="2">
                  <c:v>27</c:v>
                </c:pt>
                <c:pt idx="3">
                  <c:v>16.2</c:v>
                </c:pt>
                <c:pt idx="4">
                  <c:v>51.3</c:v>
                </c:pt>
                <c:pt idx="5">
                  <c:v>36</c:v>
                </c:pt>
                <c:pt idx="6">
                  <c:v>5.6</c:v>
                </c:pt>
                <c:pt idx="7">
                  <c:v>62.4</c:v>
                </c:pt>
                <c:pt idx="8">
                  <c:v>61</c:v>
                </c:pt>
                <c:pt idx="9">
                  <c:v>20.2</c:v>
                </c:pt>
                <c:pt idx="10">
                  <c:v>58.7</c:v>
                </c:pt>
                <c:pt idx="11">
                  <c:v>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A57-4CBB-A093-DFD4C47DDA6E}"/>
            </c:ext>
          </c:extLst>
        </c:ser>
        <c:ser>
          <c:idx val="1"/>
          <c:order val="1"/>
          <c:tx>
            <c:strRef>
              <c:f>'[Africa Rising Bulletin.xlsx]Sheet1'!$A$5</c:f>
              <c:strCache>
                <c:ptCount val="1"/>
                <c:pt idx="0">
                  <c:v>Vuu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multiLvlStrRef>
              <c:f>'[Africa Rising Bulletin.xlsx]Sheet1'!$B$2:$M$3</c:f>
              <c:multiLvlStrCache>
                <c:ptCount val="12"/>
                <c:lvl>
                  <c:pt idx="0">
                    <c:v>2010/11</c:v>
                  </c:pt>
                  <c:pt idx="1">
                    <c:v>2015/16</c:v>
                  </c:pt>
                  <c:pt idx="2">
                    <c:v>2016/17</c:v>
                  </c:pt>
                  <c:pt idx="3">
                    <c:v>2010/11</c:v>
                  </c:pt>
                  <c:pt idx="4">
                    <c:v>2015/16</c:v>
                  </c:pt>
                  <c:pt idx="5">
                    <c:v>2016/17</c:v>
                  </c:pt>
                  <c:pt idx="6">
                    <c:v>2011/12</c:v>
                  </c:pt>
                  <c:pt idx="7">
                    <c:v>2015/16</c:v>
                  </c:pt>
                  <c:pt idx="8">
                    <c:v>2016/17</c:v>
                  </c:pt>
                  <c:pt idx="9">
                    <c:v>2011/12</c:v>
                  </c:pt>
                  <c:pt idx="10">
                    <c:v>2015/16</c:v>
                  </c:pt>
                  <c:pt idx="11">
                    <c:v>2016/17</c:v>
                  </c:pt>
                </c:lvl>
                <c:lvl>
                  <c:pt idx="0">
                    <c:v>Minimum tillage</c:v>
                  </c:pt>
                  <c:pt idx="3">
                    <c:v>Mulching</c:v>
                  </c:pt>
                  <c:pt idx="6">
                    <c:v>Intercropping</c:v>
                  </c:pt>
                  <c:pt idx="9">
                    <c:v>Drought tolerent varieties</c:v>
                  </c:pt>
                </c:lvl>
              </c:multiLvlStrCache>
            </c:multiLvlStrRef>
          </c:cat>
          <c:val>
            <c:numRef>
              <c:f>'[Africa Rising Bulletin.xlsx]Sheet1'!$B$5:$M$5</c:f>
              <c:numCache>
                <c:formatCode>General</c:formatCode>
                <c:ptCount val="12"/>
                <c:pt idx="0">
                  <c:v>10.1</c:v>
                </c:pt>
                <c:pt idx="1">
                  <c:v>61</c:v>
                </c:pt>
                <c:pt idx="2">
                  <c:v>49</c:v>
                </c:pt>
                <c:pt idx="3">
                  <c:v>9.9</c:v>
                </c:pt>
                <c:pt idx="4">
                  <c:v>63.5</c:v>
                </c:pt>
                <c:pt idx="5">
                  <c:v>53</c:v>
                </c:pt>
                <c:pt idx="6">
                  <c:v>7.2</c:v>
                </c:pt>
                <c:pt idx="7">
                  <c:v>75.599999999999994</c:v>
                </c:pt>
                <c:pt idx="8">
                  <c:v>77.099999999999994</c:v>
                </c:pt>
                <c:pt idx="9">
                  <c:v>16.399999999999999</c:v>
                </c:pt>
                <c:pt idx="10">
                  <c:v>61.3</c:v>
                </c:pt>
                <c:pt idx="11">
                  <c:v>63.2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A57-4CBB-A093-DFD4C47DDA6E}"/>
            </c:ext>
          </c:extLst>
        </c:ser>
        <c:ser>
          <c:idx val="2"/>
          <c:order val="2"/>
          <c:tx>
            <c:strRef>
              <c:f>'[Africa Rising Bulletin.xlsx]Sheet1'!$A$6</c:f>
              <c:strCache>
                <c:ptCount val="1"/>
                <c:pt idx="0">
                  <c:v>Chanje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multiLvlStrRef>
              <c:f>'[Africa Rising Bulletin.xlsx]Sheet1'!$B$2:$M$3</c:f>
              <c:multiLvlStrCache>
                <c:ptCount val="12"/>
                <c:lvl>
                  <c:pt idx="0">
                    <c:v>2010/11</c:v>
                  </c:pt>
                  <c:pt idx="1">
                    <c:v>2015/16</c:v>
                  </c:pt>
                  <c:pt idx="2">
                    <c:v>2016/17</c:v>
                  </c:pt>
                  <c:pt idx="3">
                    <c:v>2010/11</c:v>
                  </c:pt>
                  <c:pt idx="4">
                    <c:v>2015/16</c:v>
                  </c:pt>
                  <c:pt idx="5">
                    <c:v>2016/17</c:v>
                  </c:pt>
                  <c:pt idx="6">
                    <c:v>2011/12</c:v>
                  </c:pt>
                  <c:pt idx="7">
                    <c:v>2015/16</c:v>
                  </c:pt>
                  <c:pt idx="8">
                    <c:v>2016/17</c:v>
                  </c:pt>
                  <c:pt idx="9">
                    <c:v>2011/12</c:v>
                  </c:pt>
                  <c:pt idx="10">
                    <c:v>2015/16</c:v>
                  </c:pt>
                  <c:pt idx="11">
                    <c:v>2016/17</c:v>
                  </c:pt>
                </c:lvl>
                <c:lvl>
                  <c:pt idx="0">
                    <c:v>Minimum tillage</c:v>
                  </c:pt>
                  <c:pt idx="3">
                    <c:v>Mulching</c:v>
                  </c:pt>
                  <c:pt idx="6">
                    <c:v>Intercropping</c:v>
                  </c:pt>
                  <c:pt idx="9">
                    <c:v>Drought tolerent varieties</c:v>
                  </c:pt>
                </c:lvl>
              </c:multiLvlStrCache>
            </c:multiLvlStrRef>
          </c:cat>
          <c:val>
            <c:numRef>
              <c:f>'[Africa Rising Bulletin.xlsx]Sheet1'!$B$6:$M$6</c:f>
              <c:numCache>
                <c:formatCode>General</c:formatCode>
                <c:ptCount val="12"/>
                <c:pt idx="0">
                  <c:v>10.4</c:v>
                </c:pt>
                <c:pt idx="1">
                  <c:v>28</c:v>
                </c:pt>
                <c:pt idx="2">
                  <c:v>16</c:v>
                </c:pt>
                <c:pt idx="3">
                  <c:v>15.1</c:v>
                </c:pt>
                <c:pt idx="4">
                  <c:v>33</c:v>
                </c:pt>
                <c:pt idx="5">
                  <c:v>23</c:v>
                </c:pt>
                <c:pt idx="6">
                  <c:v>15.7</c:v>
                </c:pt>
                <c:pt idx="7">
                  <c:v>76</c:v>
                </c:pt>
                <c:pt idx="8">
                  <c:v>69</c:v>
                </c:pt>
                <c:pt idx="9">
                  <c:v>23.6</c:v>
                </c:pt>
                <c:pt idx="10">
                  <c:v>43.9</c:v>
                </c:pt>
                <c:pt idx="11">
                  <c:v>41.4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A57-4CBB-A093-DFD4C47DDA6E}"/>
            </c:ext>
          </c:extLst>
        </c:ser>
        <c:ser>
          <c:idx val="3"/>
          <c:order val="3"/>
          <c:tx>
            <c:strRef>
              <c:f>'[Africa Rising Bulletin.xlsx]Sheet1'!$A$7</c:f>
              <c:strCache>
                <c:ptCount val="1"/>
                <c:pt idx="0">
                  <c:v>Kapara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multiLvlStrRef>
              <c:f>'[Africa Rising Bulletin.xlsx]Sheet1'!$B$2:$M$3</c:f>
              <c:multiLvlStrCache>
                <c:ptCount val="12"/>
                <c:lvl>
                  <c:pt idx="0">
                    <c:v>2010/11</c:v>
                  </c:pt>
                  <c:pt idx="1">
                    <c:v>2015/16</c:v>
                  </c:pt>
                  <c:pt idx="2">
                    <c:v>2016/17</c:v>
                  </c:pt>
                  <c:pt idx="3">
                    <c:v>2010/11</c:v>
                  </c:pt>
                  <c:pt idx="4">
                    <c:v>2015/16</c:v>
                  </c:pt>
                  <c:pt idx="5">
                    <c:v>2016/17</c:v>
                  </c:pt>
                  <c:pt idx="6">
                    <c:v>2011/12</c:v>
                  </c:pt>
                  <c:pt idx="7">
                    <c:v>2015/16</c:v>
                  </c:pt>
                  <c:pt idx="8">
                    <c:v>2016/17</c:v>
                  </c:pt>
                  <c:pt idx="9">
                    <c:v>2011/12</c:v>
                  </c:pt>
                  <c:pt idx="10">
                    <c:v>2015/16</c:v>
                  </c:pt>
                  <c:pt idx="11">
                    <c:v>2016/17</c:v>
                  </c:pt>
                </c:lvl>
                <c:lvl>
                  <c:pt idx="0">
                    <c:v>Minimum tillage</c:v>
                  </c:pt>
                  <c:pt idx="3">
                    <c:v>Mulching</c:v>
                  </c:pt>
                  <c:pt idx="6">
                    <c:v>Intercropping</c:v>
                  </c:pt>
                  <c:pt idx="9">
                    <c:v>Drought tolerent varieties</c:v>
                  </c:pt>
                </c:lvl>
              </c:multiLvlStrCache>
            </c:multiLvlStrRef>
          </c:cat>
          <c:val>
            <c:numRef>
              <c:f>'[Africa Rising Bulletin.xlsx]Sheet1'!$B$7:$M$7</c:f>
              <c:numCache>
                <c:formatCode>General</c:formatCode>
                <c:ptCount val="12"/>
                <c:pt idx="0">
                  <c:v>8.6</c:v>
                </c:pt>
                <c:pt idx="1">
                  <c:v>31</c:v>
                </c:pt>
                <c:pt idx="2">
                  <c:v>15</c:v>
                </c:pt>
                <c:pt idx="3">
                  <c:v>6.7</c:v>
                </c:pt>
                <c:pt idx="4">
                  <c:v>28.7</c:v>
                </c:pt>
                <c:pt idx="5">
                  <c:v>11</c:v>
                </c:pt>
                <c:pt idx="6">
                  <c:v>9.1999999999999993</c:v>
                </c:pt>
                <c:pt idx="7">
                  <c:v>58.2</c:v>
                </c:pt>
                <c:pt idx="8">
                  <c:v>49</c:v>
                </c:pt>
                <c:pt idx="9">
                  <c:v>15.9</c:v>
                </c:pt>
                <c:pt idx="10">
                  <c:v>47.1</c:v>
                </c:pt>
                <c:pt idx="11">
                  <c:v>46.7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A57-4CBB-A093-DFD4C47DDA6E}"/>
            </c:ext>
          </c:extLst>
        </c:ser>
        <c:ser>
          <c:idx val="4"/>
          <c:order val="4"/>
          <c:tx>
            <c:strRef>
              <c:f>'[Africa Rising Bulletin.xlsx]Sheet1'!$A$8</c:f>
              <c:strCache>
                <c:ptCount val="1"/>
                <c:pt idx="0">
                  <c:v>Mtaya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invertIfNegative val="0"/>
          <c:cat>
            <c:multiLvlStrRef>
              <c:f>'[Africa Rising Bulletin.xlsx]Sheet1'!$B$2:$M$3</c:f>
              <c:multiLvlStrCache>
                <c:ptCount val="12"/>
                <c:lvl>
                  <c:pt idx="0">
                    <c:v>2010/11</c:v>
                  </c:pt>
                  <c:pt idx="1">
                    <c:v>2015/16</c:v>
                  </c:pt>
                  <c:pt idx="2">
                    <c:v>2016/17</c:v>
                  </c:pt>
                  <c:pt idx="3">
                    <c:v>2010/11</c:v>
                  </c:pt>
                  <c:pt idx="4">
                    <c:v>2015/16</c:v>
                  </c:pt>
                  <c:pt idx="5">
                    <c:v>2016/17</c:v>
                  </c:pt>
                  <c:pt idx="6">
                    <c:v>2011/12</c:v>
                  </c:pt>
                  <c:pt idx="7">
                    <c:v>2015/16</c:v>
                  </c:pt>
                  <c:pt idx="8">
                    <c:v>2016/17</c:v>
                  </c:pt>
                  <c:pt idx="9">
                    <c:v>2011/12</c:v>
                  </c:pt>
                  <c:pt idx="10">
                    <c:v>2015/16</c:v>
                  </c:pt>
                  <c:pt idx="11">
                    <c:v>2016/17</c:v>
                  </c:pt>
                </c:lvl>
                <c:lvl>
                  <c:pt idx="0">
                    <c:v>Minimum tillage</c:v>
                  </c:pt>
                  <c:pt idx="3">
                    <c:v>Mulching</c:v>
                  </c:pt>
                  <c:pt idx="6">
                    <c:v>Intercropping</c:v>
                  </c:pt>
                  <c:pt idx="9">
                    <c:v>Drought tolerent varieties</c:v>
                  </c:pt>
                </c:lvl>
              </c:multiLvlStrCache>
            </c:multiLvlStrRef>
          </c:cat>
          <c:val>
            <c:numRef>
              <c:f>'[Africa Rising Bulletin.xlsx]Sheet1'!$B$8:$M$8</c:f>
              <c:numCache>
                <c:formatCode>General</c:formatCode>
                <c:ptCount val="12"/>
                <c:pt idx="0">
                  <c:v>9.3000000000000007</c:v>
                </c:pt>
                <c:pt idx="1">
                  <c:v>43</c:v>
                </c:pt>
                <c:pt idx="2">
                  <c:v>34</c:v>
                </c:pt>
                <c:pt idx="3">
                  <c:v>7.3</c:v>
                </c:pt>
                <c:pt idx="4">
                  <c:v>41.6</c:v>
                </c:pt>
                <c:pt idx="5">
                  <c:v>45</c:v>
                </c:pt>
                <c:pt idx="6">
                  <c:v>7.5</c:v>
                </c:pt>
                <c:pt idx="7">
                  <c:v>55.4</c:v>
                </c:pt>
                <c:pt idx="8">
                  <c:v>56</c:v>
                </c:pt>
                <c:pt idx="9">
                  <c:v>18.2</c:v>
                </c:pt>
                <c:pt idx="10">
                  <c:v>53.8</c:v>
                </c:pt>
                <c:pt idx="11">
                  <c:v>55.2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A57-4CBB-A093-DFD4C47DDA6E}"/>
            </c:ext>
          </c:extLst>
        </c:ser>
        <c:ser>
          <c:idx val="5"/>
          <c:order val="5"/>
          <c:tx>
            <c:strRef>
              <c:f>'[Africa Rising Bulletin.xlsx]Sheet1'!$A$9</c:f>
              <c:strCache>
                <c:ptCount val="1"/>
                <c:pt idx="0">
                  <c:v>Kawala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p3d/>
          </c:spPr>
          <c:invertIfNegative val="0"/>
          <c:cat>
            <c:multiLvlStrRef>
              <c:f>'[Africa Rising Bulletin.xlsx]Sheet1'!$B$2:$M$3</c:f>
              <c:multiLvlStrCache>
                <c:ptCount val="12"/>
                <c:lvl>
                  <c:pt idx="0">
                    <c:v>2010/11</c:v>
                  </c:pt>
                  <c:pt idx="1">
                    <c:v>2015/16</c:v>
                  </c:pt>
                  <c:pt idx="2">
                    <c:v>2016/17</c:v>
                  </c:pt>
                  <c:pt idx="3">
                    <c:v>2010/11</c:v>
                  </c:pt>
                  <c:pt idx="4">
                    <c:v>2015/16</c:v>
                  </c:pt>
                  <c:pt idx="5">
                    <c:v>2016/17</c:v>
                  </c:pt>
                  <c:pt idx="6">
                    <c:v>2011/12</c:v>
                  </c:pt>
                  <c:pt idx="7">
                    <c:v>2015/16</c:v>
                  </c:pt>
                  <c:pt idx="8">
                    <c:v>2016/17</c:v>
                  </c:pt>
                  <c:pt idx="9">
                    <c:v>2011/12</c:v>
                  </c:pt>
                  <c:pt idx="10">
                    <c:v>2015/16</c:v>
                  </c:pt>
                  <c:pt idx="11">
                    <c:v>2016/17</c:v>
                  </c:pt>
                </c:lvl>
                <c:lvl>
                  <c:pt idx="0">
                    <c:v>Minimum tillage</c:v>
                  </c:pt>
                  <c:pt idx="3">
                    <c:v>Mulching</c:v>
                  </c:pt>
                  <c:pt idx="6">
                    <c:v>Intercropping</c:v>
                  </c:pt>
                  <c:pt idx="9">
                    <c:v>Drought tolerent varieties</c:v>
                  </c:pt>
                </c:lvl>
              </c:multiLvlStrCache>
            </c:multiLvlStrRef>
          </c:cat>
          <c:val>
            <c:numRef>
              <c:f>'[Africa Rising Bulletin.xlsx]Sheet1'!$B$9:$M$9</c:f>
              <c:numCache>
                <c:formatCode>General</c:formatCode>
                <c:ptCount val="12"/>
                <c:pt idx="0">
                  <c:v>7.4</c:v>
                </c:pt>
                <c:pt idx="1">
                  <c:v>58</c:v>
                </c:pt>
                <c:pt idx="2">
                  <c:v>46</c:v>
                </c:pt>
                <c:pt idx="3">
                  <c:v>4.5</c:v>
                </c:pt>
                <c:pt idx="4">
                  <c:v>46.5</c:v>
                </c:pt>
                <c:pt idx="5">
                  <c:v>39</c:v>
                </c:pt>
                <c:pt idx="6">
                  <c:v>5.8</c:v>
                </c:pt>
                <c:pt idx="7">
                  <c:v>41.9</c:v>
                </c:pt>
                <c:pt idx="8">
                  <c:v>44</c:v>
                </c:pt>
                <c:pt idx="9">
                  <c:v>14.2</c:v>
                </c:pt>
                <c:pt idx="10">
                  <c:v>62.2</c:v>
                </c:pt>
                <c:pt idx="11">
                  <c:v>54.5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A57-4CBB-A093-DFD4C47DDA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0436312"/>
        <c:axId val="360253352"/>
        <c:axId val="0"/>
      </c:bar3DChart>
      <c:catAx>
        <c:axId val="360436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0253352"/>
        <c:crosses val="autoZero"/>
        <c:auto val="1"/>
        <c:lblAlgn val="ctr"/>
        <c:lblOffset val="100"/>
        <c:noMultiLvlLbl val="0"/>
      </c:catAx>
      <c:valAx>
        <c:axId val="3602533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ZW" sz="1800" dirty="0"/>
                  <a:t>% Farmers Practising</a:t>
                </a:r>
              </a:p>
            </c:rich>
          </c:tx>
          <c:layout>
            <c:manualLayout>
              <c:xMode val="edge"/>
              <c:yMode val="edge"/>
              <c:x val="9.3134287280382776E-3"/>
              <c:y val="0.1391744885114567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04363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'[Africa Rising Bulletin.xlsx]Sheet2'!$B$1</c:f>
              <c:strCache>
                <c:ptCount val="1"/>
                <c:pt idx="0">
                  <c:v>CA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'[Africa Rising Bulletin.xlsx]Sheet2'!$A$2:$A$17</c:f>
              <c:strCache>
                <c:ptCount val="16"/>
                <c:pt idx="0">
                  <c:v>chanje</c:v>
                </c:pt>
                <c:pt idx="1">
                  <c:v>kapara</c:v>
                </c:pt>
                <c:pt idx="2">
                  <c:v>katondo</c:v>
                </c:pt>
                <c:pt idx="3">
                  <c:v>Kwenje</c:v>
                </c:pt>
                <c:pt idx="4">
                  <c:v>Mtaya</c:v>
                </c:pt>
                <c:pt idx="5">
                  <c:v>Samuel</c:v>
                </c:pt>
                <c:pt idx="6">
                  <c:v>Mshawa, </c:v>
                </c:pt>
                <c:pt idx="7">
                  <c:v>Mkanda</c:v>
                </c:pt>
                <c:pt idx="8">
                  <c:v>Magodi </c:v>
                </c:pt>
                <c:pt idx="9">
                  <c:v>Mwase</c:v>
                </c:pt>
                <c:pt idx="10">
                  <c:v> Kapichira</c:v>
                </c:pt>
                <c:pt idx="11">
                  <c:v>Hoya </c:v>
                </c:pt>
                <c:pt idx="12">
                  <c:v>Vuu</c:v>
                </c:pt>
                <c:pt idx="13">
                  <c:v> Chikomeni, </c:v>
                </c:pt>
                <c:pt idx="14">
                  <c:v>Mwasemphangwe</c:v>
                </c:pt>
                <c:pt idx="15">
                  <c:v>Zumwanda</c:v>
                </c:pt>
              </c:strCache>
            </c:strRef>
          </c:cat>
          <c:val>
            <c:numRef>
              <c:f>'[Africa Rising Bulletin.xlsx]Sheet2'!$B$2:$B$17</c:f>
              <c:numCache>
                <c:formatCode>General</c:formatCode>
                <c:ptCount val="16"/>
                <c:pt idx="0">
                  <c:v>29</c:v>
                </c:pt>
                <c:pt idx="1">
                  <c:v>10</c:v>
                </c:pt>
                <c:pt idx="2">
                  <c:v>31</c:v>
                </c:pt>
                <c:pt idx="3">
                  <c:v>12</c:v>
                </c:pt>
                <c:pt idx="4">
                  <c:v>11</c:v>
                </c:pt>
                <c:pt idx="5">
                  <c:v>25</c:v>
                </c:pt>
                <c:pt idx="6">
                  <c:v>7</c:v>
                </c:pt>
                <c:pt idx="7">
                  <c:v>4</c:v>
                </c:pt>
                <c:pt idx="8">
                  <c:v>26</c:v>
                </c:pt>
                <c:pt idx="9">
                  <c:v>34</c:v>
                </c:pt>
                <c:pt idx="10">
                  <c:v>31</c:v>
                </c:pt>
                <c:pt idx="11">
                  <c:v>18</c:v>
                </c:pt>
                <c:pt idx="12">
                  <c:v>35</c:v>
                </c:pt>
                <c:pt idx="13">
                  <c:v>26</c:v>
                </c:pt>
                <c:pt idx="14">
                  <c:v>9</c:v>
                </c:pt>
                <c:pt idx="15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5D9-4728-890A-7A5697AA438B}"/>
            </c:ext>
          </c:extLst>
        </c:ser>
        <c:ser>
          <c:idx val="1"/>
          <c:order val="1"/>
          <c:tx>
            <c:strRef>
              <c:f>'[Africa Rising Bulletin.xlsx]Sheet2'!$C$1</c:f>
              <c:strCache>
                <c:ptCount val="1"/>
                <c:pt idx="0">
                  <c:v>GMCC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'[Africa Rising Bulletin.xlsx]Sheet2'!$A$2:$A$17</c:f>
              <c:strCache>
                <c:ptCount val="16"/>
                <c:pt idx="0">
                  <c:v>chanje</c:v>
                </c:pt>
                <c:pt idx="1">
                  <c:v>kapara</c:v>
                </c:pt>
                <c:pt idx="2">
                  <c:v>katondo</c:v>
                </c:pt>
                <c:pt idx="3">
                  <c:v>Kwenje</c:v>
                </c:pt>
                <c:pt idx="4">
                  <c:v>Mtaya</c:v>
                </c:pt>
                <c:pt idx="5">
                  <c:v>Samuel</c:v>
                </c:pt>
                <c:pt idx="6">
                  <c:v>Mshawa, </c:v>
                </c:pt>
                <c:pt idx="7">
                  <c:v>Mkanda</c:v>
                </c:pt>
                <c:pt idx="8">
                  <c:v>Magodi </c:v>
                </c:pt>
                <c:pt idx="9">
                  <c:v>Mwase</c:v>
                </c:pt>
                <c:pt idx="10">
                  <c:v> Kapichira</c:v>
                </c:pt>
                <c:pt idx="11">
                  <c:v>Hoya </c:v>
                </c:pt>
                <c:pt idx="12">
                  <c:v>Vuu</c:v>
                </c:pt>
                <c:pt idx="13">
                  <c:v> Chikomeni, </c:v>
                </c:pt>
                <c:pt idx="14">
                  <c:v>Mwasemphangwe</c:v>
                </c:pt>
                <c:pt idx="15">
                  <c:v>Zumwanda</c:v>
                </c:pt>
              </c:strCache>
            </c:strRef>
          </c:cat>
          <c:val>
            <c:numRef>
              <c:f>'[Africa Rising Bulletin.xlsx]Sheet2'!$C$2:$C$17</c:f>
              <c:numCache>
                <c:formatCode>General</c:formatCode>
                <c:ptCount val="16"/>
                <c:pt idx="0">
                  <c:v>6</c:v>
                </c:pt>
                <c:pt idx="1">
                  <c:v>3</c:v>
                </c:pt>
                <c:pt idx="2">
                  <c:v>26</c:v>
                </c:pt>
                <c:pt idx="3">
                  <c:v>9</c:v>
                </c:pt>
                <c:pt idx="4">
                  <c:v>2</c:v>
                </c:pt>
                <c:pt idx="5">
                  <c:v>18</c:v>
                </c:pt>
                <c:pt idx="6">
                  <c:v>3</c:v>
                </c:pt>
                <c:pt idx="7">
                  <c:v>2</c:v>
                </c:pt>
                <c:pt idx="8">
                  <c:v>24</c:v>
                </c:pt>
                <c:pt idx="9">
                  <c:v>29</c:v>
                </c:pt>
                <c:pt idx="10">
                  <c:v>27</c:v>
                </c:pt>
                <c:pt idx="11">
                  <c:v>11</c:v>
                </c:pt>
                <c:pt idx="12">
                  <c:v>22</c:v>
                </c:pt>
                <c:pt idx="13">
                  <c:v>17</c:v>
                </c:pt>
                <c:pt idx="14">
                  <c:v>3</c:v>
                </c:pt>
                <c:pt idx="15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5D9-4728-890A-7A5697AA438B}"/>
            </c:ext>
          </c:extLst>
        </c:ser>
        <c:ser>
          <c:idx val="2"/>
          <c:order val="2"/>
          <c:tx>
            <c:strRef>
              <c:f>'[Africa Rising Bulletin.xlsx]Sheet2'!$D$1</c:f>
              <c:strCache>
                <c:ptCount val="1"/>
                <c:pt idx="0">
                  <c:v>Gliricidia 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p3d/>
          </c:spPr>
          <c:invertIfNegative val="0"/>
          <c:cat>
            <c:strRef>
              <c:f>'[Africa Rising Bulletin.xlsx]Sheet2'!$A$2:$A$17</c:f>
              <c:strCache>
                <c:ptCount val="16"/>
                <c:pt idx="0">
                  <c:v>chanje</c:v>
                </c:pt>
                <c:pt idx="1">
                  <c:v>kapara</c:v>
                </c:pt>
                <c:pt idx="2">
                  <c:v>katondo</c:v>
                </c:pt>
                <c:pt idx="3">
                  <c:v>Kwenje</c:v>
                </c:pt>
                <c:pt idx="4">
                  <c:v>Mtaya</c:v>
                </c:pt>
                <c:pt idx="5">
                  <c:v>Samuel</c:v>
                </c:pt>
                <c:pt idx="6">
                  <c:v>Mshawa, </c:v>
                </c:pt>
                <c:pt idx="7">
                  <c:v>Mkanda</c:v>
                </c:pt>
                <c:pt idx="8">
                  <c:v>Magodi </c:v>
                </c:pt>
                <c:pt idx="9">
                  <c:v>Mwase</c:v>
                </c:pt>
                <c:pt idx="10">
                  <c:v> Kapichira</c:v>
                </c:pt>
                <c:pt idx="11">
                  <c:v>Hoya </c:v>
                </c:pt>
                <c:pt idx="12">
                  <c:v>Vuu</c:v>
                </c:pt>
                <c:pt idx="13">
                  <c:v> Chikomeni, </c:v>
                </c:pt>
                <c:pt idx="14">
                  <c:v>Mwasemphangwe</c:v>
                </c:pt>
                <c:pt idx="15">
                  <c:v>Zumwanda</c:v>
                </c:pt>
              </c:strCache>
            </c:strRef>
          </c:cat>
          <c:val>
            <c:numRef>
              <c:f>'[Africa Rising Bulletin.xlsx]Sheet2'!$D$2:$D$17</c:f>
              <c:numCache>
                <c:formatCode>General</c:formatCode>
                <c:ptCount val="16"/>
                <c:pt idx="0">
                  <c:v>3</c:v>
                </c:pt>
                <c:pt idx="1">
                  <c:v>6</c:v>
                </c:pt>
                <c:pt idx="2">
                  <c:v>2</c:v>
                </c:pt>
                <c:pt idx="3">
                  <c:v>4</c:v>
                </c:pt>
                <c:pt idx="4">
                  <c:v>0</c:v>
                </c:pt>
                <c:pt idx="5">
                  <c:v>5</c:v>
                </c:pt>
                <c:pt idx="6">
                  <c:v>4</c:v>
                </c:pt>
                <c:pt idx="7">
                  <c:v>3</c:v>
                </c:pt>
                <c:pt idx="8">
                  <c:v>4</c:v>
                </c:pt>
                <c:pt idx="9">
                  <c:v>12</c:v>
                </c:pt>
                <c:pt idx="10">
                  <c:v>2</c:v>
                </c:pt>
                <c:pt idx="11">
                  <c:v>6</c:v>
                </c:pt>
                <c:pt idx="12">
                  <c:v>1</c:v>
                </c:pt>
                <c:pt idx="13">
                  <c:v>13</c:v>
                </c:pt>
                <c:pt idx="14">
                  <c:v>5</c:v>
                </c:pt>
                <c:pt idx="15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5D9-4728-890A-7A5697AA43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gapDepth val="55"/>
        <c:shape val="box"/>
        <c:axId val="352262704"/>
        <c:axId val="352263488"/>
        <c:axId val="0"/>
      </c:bar3DChart>
      <c:catAx>
        <c:axId val="352262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2263488"/>
        <c:crosses val="autoZero"/>
        <c:auto val="1"/>
        <c:lblAlgn val="ctr"/>
        <c:lblOffset val="100"/>
        <c:noMultiLvlLbl val="0"/>
      </c:catAx>
      <c:valAx>
        <c:axId val="3522634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2000" dirty="0"/>
                  <a:t>% of farmers</a:t>
                </a:r>
              </a:p>
            </c:rich>
          </c:tx>
          <c:layout>
            <c:manualLayout>
              <c:xMode val="edge"/>
              <c:yMode val="edge"/>
              <c:x val="7.9538698974138192E-3"/>
              <c:y val="0.2186958661417322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22627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6314606889644452"/>
          <c:y val="0.35091404199475068"/>
          <c:w val="0.12755586890757289"/>
          <c:h val="0.2909914698162729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52755905511811"/>
          <c:y val="5.2986512524084775E-2"/>
          <c:w val="0.85207648386057022"/>
          <c:h val="0.78235401210686817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Combinations!$BC$20:$BC$28</c:f>
              <c:strCache>
                <c:ptCount val="9"/>
                <c:pt idx="0">
                  <c:v>Full GN</c:v>
                </c:pt>
                <c:pt idx="1">
                  <c:v>Full Pp</c:v>
                </c:pt>
                <c:pt idx="2">
                  <c:v>Full GN, half Pp</c:v>
                </c:pt>
                <c:pt idx="3">
                  <c:v>Full GN, full Pp</c:v>
                </c:pt>
                <c:pt idx="5">
                  <c:v>Full GN</c:v>
                </c:pt>
                <c:pt idx="6">
                  <c:v>Full Pp</c:v>
                </c:pt>
                <c:pt idx="7">
                  <c:v>Full GN, half Pp</c:v>
                </c:pt>
                <c:pt idx="8">
                  <c:v>Full GN, full Pp</c:v>
                </c:pt>
              </c:strCache>
            </c:strRef>
          </c:cat>
          <c:val>
            <c:numRef>
              <c:f>Combinations!$BD$20:$BD$28</c:f>
              <c:numCache>
                <c:formatCode>General</c:formatCode>
                <c:ptCount val="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5">
                  <c:v>1</c:v>
                </c:pt>
                <c:pt idx="6">
                  <c:v>2</c:v>
                </c:pt>
                <c:pt idx="7">
                  <c:v>3</c:v>
                </c:pt>
                <c:pt idx="8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8D1-4859-9102-5D42FB222B06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0000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38D1-4859-9102-5D42FB222B06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38D1-4859-9102-5D42FB222B06}"/>
              </c:ext>
            </c:extLst>
          </c:dPt>
          <c:dPt>
            <c:idx val="2"/>
            <c:invertIfNegative val="0"/>
            <c:bubble3D val="0"/>
            <c:spPr>
              <a:solidFill>
                <a:srgbClr val="C0000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38D1-4859-9102-5D42FB222B06}"/>
              </c:ext>
            </c:extLst>
          </c:dPt>
          <c:dPt>
            <c:idx val="3"/>
            <c:invertIfNegative val="0"/>
            <c:bubble3D val="0"/>
            <c:spPr>
              <a:solidFill>
                <a:srgbClr val="C0000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8-38D1-4859-9102-5D42FB222B06}"/>
              </c:ext>
            </c:extLst>
          </c:dPt>
          <c:dPt>
            <c:idx val="5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A-38D1-4859-9102-5D42FB222B06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C-38D1-4859-9102-5D42FB222B06}"/>
              </c:ext>
            </c:extLst>
          </c:dPt>
          <c:dPt>
            <c:idx val="7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E-38D1-4859-9102-5D42FB222B06}"/>
              </c:ext>
            </c:extLst>
          </c:dPt>
          <c:dPt>
            <c:idx val="8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0-38D1-4859-9102-5D42FB222B06}"/>
              </c:ext>
            </c:extLst>
          </c:dPt>
          <c:dLbls>
            <c:dLbl>
              <c:idx val="0"/>
              <c:layout>
                <c:manualLayout>
                  <c:x val="3.3387805811135407E-4"/>
                  <c:y val="-0.2231595395273571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cd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8D1-4859-9102-5D42FB222B06}"/>
                </c:ext>
              </c:extLst>
            </c:dLbl>
            <c:dLbl>
              <c:idx val="1"/>
              <c:layout>
                <c:manualLayout>
                  <c:x val="2.7777777777777523E-3"/>
                  <c:y val="-0.1620370370370370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c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8D1-4859-9102-5D42FB222B06}"/>
                </c:ext>
              </c:extLst>
            </c:dLbl>
            <c:dLbl>
              <c:idx val="2"/>
              <c:layout>
                <c:manualLayout>
                  <c:x val="2.7777777777777779E-3"/>
                  <c:y val="-0.3240740740740741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38D1-4859-9102-5D42FB222B06}"/>
                </c:ext>
              </c:extLst>
            </c:dLbl>
            <c:dLbl>
              <c:idx val="3"/>
              <c:layout>
                <c:manualLayout>
                  <c:x val="2.7777777777778286E-3"/>
                  <c:y val="-0.33333333333333331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b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38D1-4859-9102-5D42FB222B06}"/>
                </c:ext>
              </c:extLst>
            </c:dLbl>
            <c:dLbl>
              <c:idx val="5"/>
              <c:layout>
                <c:manualLayout>
                  <c:x val="3.3387805811133168E-4"/>
                  <c:y val="-0.22242126297886716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d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38D1-4859-9102-5D42FB222B06}"/>
                </c:ext>
              </c:extLst>
            </c:dLbl>
            <c:dLbl>
              <c:idx val="6"/>
              <c:layout>
                <c:manualLayout>
                  <c:x val="0"/>
                  <c:y val="-0.1898148148148148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c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38D1-4859-9102-5D42FB222B06}"/>
                </c:ext>
              </c:extLst>
            </c:dLbl>
            <c:dLbl>
              <c:idx val="7"/>
              <c:layout>
                <c:manualLayout>
                  <c:x val="-1.7922084881144771E-16"/>
                  <c:y val="-0.28748212376402027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bc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38D1-4859-9102-5D42FB222B06}"/>
                </c:ext>
              </c:extLst>
            </c:dLbl>
            <c:dLbl>
              <c:idx val="8"/>
              <c:layout>
                <c:manualLayout>
                  <c:x val="0"/>
                  <c:y val="-0.30600084846134795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bc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38D1-4859-9102-5D42FB222B0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BarType val="both"/>
            <c:errValType val="cust"/>
            <c:noEndCap val="0"/>
            <c:plus>
              <c:numLit>
                <c:formatCode>General</c:formatCode>
                <c:ptCount val="1"/>
                <c:pt idx="0">
                  <c:v>1</c:v>
                </c:pt>
              </c:numLit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Combinations!$BC$20:$BC$28</c:f>
              <c:strCache>
                <c:ptCount val="9"/>
                <c:pt idx="0">
                  <c:v>Full GN</c:v>
                </c:pt>
                <c:pt idx="1">
                  <c:v>Full Pp</c:v>
                </c:pt>
                <c:pt idx="2">
                  <c:v>Full GN, half Pp</c:v>
                </c:pt>
                <c:pt idx="3">
                  <c:v>Full GN, full Pp</c:v>
                </c:pt>
                <c:pt idx="5">
                  <c:v>Full GN</c:v>
                </c:pt>
                <c:pt idx="6">
                  <c:v>Full Pp</c:v>
                </c:pt>
                <c:pt idx="7">
                  <c:v>Full GN, half Pp</c:v>
                </c:pt>
                <c:pt idx="8">
                  <c:v>Full GN, full Pp</c:v>
                </c:pt>
              </c:strCache>
            </c:strRef>
          </c:cat>
          <c:val>
            <c:numRef>
              <c:f>Combinations!$BE$20:$BE$28</c:f>
              <c:numCache>
                <c:formatCode>General</c:formatCode>
                <c:ptCount val="9"/>
                <c:pt idx="0">
                  <c:v>2014.0897909944656</c:v>
                </c:pt>
                <c:pt idx="2">
                  <c:v>1607.1136552884566</c:v>
                </c:pt>
                <c:pt idx="3">
                  <c:v>1170.9646438996135</c:v>
                </c:pt>
                <c:pt idx="5">
                  <c:v>1900.9091946504468</c:v>
                </c:pt>
                <c:pt idx="7">
                  <c:v>1494.7426512184902</c:v>
                </c:pt>
                <c:pt idx="8">
                  <c:v>1204.5803358346257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38D1-4859-9102-5D42FB222B06}"/>
            </c:ext>
          </c:extLst>
        </c:ser>
        <c:ser>
          <c:idx val="2"/>
          <c:order val="2"/>
          <c:spPr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c:spPr>
          <c:invertIfNegative val="0"/>
          <c:dPt>
            <c:idx val="6"/>
            <c:invertIfNegative val="0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38D1-4859-9102-5D42FB222B06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38D1-4859-9102-5D42FB222B06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38D1-4859-9102-5D42FB222B06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38D1-4859-9102-5D42FB222B06}"/>
                </c:ext>
              </c:extLst>
            </c:dLbl>
            <c:dLbl>
              <c:idx val="1"/>
              <c:layout>
                <c:manualLayout>
                  <c:x val="0"/>
                  <c:y val="-0.19296009275174417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e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38D1-4859-9102-5D42FB222B06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38D1-4859-9102-5D42FB222B06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38D1-4859-9102-5D42FB222B06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38D1-4859-9102-5D42FB222B06}"/>
                </c:ext>
              </c:extLst>
            </c:dLbl>
            <c:dLbl>
              <c:idx val="6"/>
              <c:layout>
                <c:manualLayout>
                  <c:x val="-8.9585944112296138E-17"/>
                  <c:y val="-0.1731693140079755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e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38D1-4859-9102-5D42FB222B06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38D1-4859-9102-5D42FB222B06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38D1-4859-9102-5D42FB222B0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BarType val="both"/>
            <c:errValType val="cust"/>
            <c:noEndCap val="0"/>
            <c:plus>
              <c:numRef>
                <c:f>Combinations!$BG$20:$BG$28</c:f>
                <c:numCache>
                  <c:formatCode>General</c:formatCode>
                  <c:ptCount val="9"/>
                  <c:pt idx="0">
                    <c:v>109.39</c:v>
                  </c:pt>
                  <c:pt idx="1">
                    <c:v>19.959</c:v>
                  </c:pt>
                  <c:pt idx="2">
                    <c:v>40.728999999999999</c:v>
                  </c:pt>
                  <c:pt idx="3">
                    <c:v>63.93</c:v>
                  </c:pt>
                  <c:pt idx="5">
                    <c:v>60.232999999999997</c:v>
                  </c:pt>
                  <c:pt idx="6">
                    <c:v>54.572000000000003</c:v>
                  </c:pt>
                  <c:pt idx="7">
                    <c:v>76.605999999999995</c:v>
                  </c:pt>
                  <c:pt idx="8">
                    <c:v>74.162999999999997</c:v>
                  </c:pt>
                </c:numCache>
              </c:numRef>
            </c:plus>
            <c:minus>
              <c:numRef>
                <c:f>Combinations!$BG$20:$BG$28</c:f>
                <c:numCache>
                  <c:formatCode>General</c:formatCode>
                  <c:ptCount val="9"/>
                  <c:pt idx="0">
                    <c:v>109.39</c:v>
                  </c:pt>
                  <c:pt idx="1">
                    <c:v>19.959</c:v>
                  </c:pt>
                  <c:pt idx="2">
                    <c:v>40.728999999999999</c:v>
                  </c:pt>
                  <c:pt idx="3">
                    <c:v>63.93</c:v>
                  </c:pt>
                  <c:pt idx="5">
                    <c:v>60.232999999999997</c:v>
                  </c:pt>
                  <c:pt idx="6">
                    <c:v>54.572000000000003</c:v>
                  </c:pt>
                  <c:pt idx="7">
                    <c:v>76.605999999999995</c:v>
                  </c:pt>
                  <c:pt idx="8">
                    <c:v>74.162999999999997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Combinations!$BC$20:$BC$28</c:f>
              <c:strCache>
                <c:ptCount val="9"/>
                <c:pt idx="0">
                  <c:v>Full GN</c:v>
                </c:pt>
                <c:pt idx="1">
                  <c:v>Full Pp</c:v>
                </c:pt>
                <c:pt idx="2">
                  <c:v>Full GN, half Pp</c:v>
                </c:pt>
                <c:pt idx="3">
                  <c:v>Full GN, full Pp</c:v>
                </c:pt>
                <c:pt idx="5">
                  <c:v>Full GN</c:v>
                </c:pt>
                <c:pt idx="6">
                  <c:v>Full Pp</c:v>
                </c:pt>
                <c:pt idx="7">
                  <c:v>Full GN, half Pp</c:v>
                </c:pt>
                <c:pt idx="8">
                  <c:v>Full GN, full Pp</c:v>
                </c:pt>
              </c:strCache>
            </c:strRef>
          </c:cat>
          <c:val>
            <c:numRef>
              <c:f>Combinations!$BF$20:$BF$28</c:f>
              <c:numCache>
                <c:formatCode>General</c:formatCode>
                <c:ptCount val="9"/>
                <c:pt idx="0">
                  <c:v>0</c:v>
                </c:pt>
                <c:pt idx="1">
                  <c:v>1696.2571609135571</c:v>
                </c:pt>
                <c:pt idx="2">
                  <c:v>842.76406769458151</c:v>
                </c:pt>
                <c:pt idx="3">
                  <c:v>1054.3009180432875</c:v>
                </c:pt>
                <c:pt idx="5">
                  <c:v>0</c:v>
                </c:pt>
                <c:pt idx="6">
                  <c:v>1631.8257787734742</c:v>
                </c:pt>
                <c:pt idx="7">
                  <c:v>644.85987690336572</c:v>
                </c:pt>
                <c:pt idx="8">
                  <c:v>918.59069568238885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D-38D1-4859-9102-5D42FB222B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8162432"/>
        <c:axId val="168163968"/>
      </c:barChart>
      <c:catAx>
        <c:axId val="168162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8163968"/>
        <c:crosses val="autoZero"/>
        <c:auto val="1"/>
        <c:lblAlgn val="ctr"/>
        <c:lblOffset val="100"/>
        <c:noMultiLvlLbl val="0"/>
      </c:catAx>
      <c:valAx>
        <c:axId val="168163968"/>
        <c:scaling>
          <c:orientation val="minMax"/>
          <c:max val="5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81624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 sz="1100" b="1">
          <a:solidFill>
            <a:schemeClr val="tx1"/>
          </a:solidFill>
        </a:defRPr>
      </a:pPr>
      <a:endParaRPr lang="en-US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359492563429572"/>
          <c:y val="5.2986512524084775E-2"/>
          <c:w val="0.81862729658792655"/>
          <c:h val="0.78235401210686817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Combinations!$CD$8:$CD$16</c:f>
              <c:strCache>
                <c:ptCount val="9"/>
                <c:pt idx="0">
                  <c:v>Full GN</c:v>
                </c:pt>
                <c:pt idx="1">
                  <c:v>Full Pp</c:v>
                </c:pt>
                <c:pt idx="2">
                  <c:v>Full GN, half Pp</c:v>
                </c:pt>
                <c:pt idx="3">
                  <c:v>Full GN, full Pp</c:v>
                </c:pt>
                <c:pt idx="5">
                  <c:v>Full GN</c:v>
                </c:pt>
                <c:pt idx="6">
                  <c:v>Full Pp</c:v>
                </c:pt>
                <c:pt idx="7">
                  <c:v>Full GN, half Pp</c:v>
                </c:pt>
                <c:pt idx="8">
                  <c:v>Full GN, full Pp</c:v>
                </c:pt>
              </c:strCache>
            </c:strRef>
          </c:cat>
          <c:val>
            <c:numRef>
              <c:f>Combinations!$CE$8:$CE$16</c:f>
              <c:numCache>
                <c:formatCode>General</c:formatCode>
                <c:ptCount val="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5">
                  <c:v>1</c:v>
                </c:pt>
                <c:pt idx="6">
                  <c:v>2</c:v>
                </c:pt>
                <c:pt idx="7">
                  <c:v>3</c:v>
                </c:pt>
                <c:pt idx="8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8D7-4060-877D-7847E189220C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0000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8D7-4060-877D-7847E189220C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98D7-4060-877D-7847E189220C}"/>
              </c:ext>
            </c:extLst>
          </c:dPt>
          <c:dPt>
            <c:idx val="2"/>
            <c:invertIfNegative val="0"/>
            <c:bubble3D val="0"/>
            <c:spPr>
              <a:solidFill>
                <a:srgbClr val="C0000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98D7-4060-877D-7847E189220C}"/>
              </c:ext>
            </c:extLst>
          </c:dPt>
          <c:dPt>
            <c:idx val="3"/>
            <c:invertIfNegative val="0"/>
            <c:bubble3D val="0"/>
            <c:spPr>
              <a:solidFill>
                <a:srgbClr val="C0000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8-98D7-4060-877D-7847E189220C}"/>
              </c:ext>
            </c:extLst>
          </c:dPt>
          <c:dPt>
            <c:idx val="5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A-98D7-4060-877D-7847E189220C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C-98D7-4060-877D-7847E189220C}"/>
              </c:ext>
            </c:extLst>
          </c:dPt>
          <c:dPt>
            <c:idx val="7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E-98D7-4060-877D-7847E189220C}"/>
              </c:ext>
            </c:extLst>
          </c:dPt>
          <c:dPt>
            <c:idx val="8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0-98D7-4060-877D-7847E189220C}"/>
              </c:ext>
            </c:extLst>
          </c:dPt>
          <c:dLbls>
            <c:dLbl>
              <c:idx val="0"/>
              <c:layout>
                <c:manualLayout>
                  <c:x val="2.7777777777777523E-3"/>
                  <c:y val="-0.29629629629629628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8D7-4060-877D-7847E189220C}"/>
                </c:ext>
              </c:extLst>
            </c:dLbl>
            <c:dLbl>
              <c:idx val="1"/>
              <c:layout>
                <c:manualLayout>
                  <c:x val="2.7777777777777523E-3"/>
                  <c:y val="-0.1620370370370370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d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8D7-4060-877D-7847E189220C}"/>
                </c:ext>
              </c:extLst>
            </c:dLbl>
            <c:dLbl>
              <c:idx val="2"/>
              <c:layout>
                <c:manualLayout>
                  <c:x val="2.7777777777777779E-3"/>
                  <c:y val="-0.3240740740740741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b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8D7-4060-877D-7847E189220C}"/>
                </c:ext>
              </c:extLst>
            </c:dLbl>
            <c:dLbl>
              <c:idx val="3"/>
              <c:layout>
                <c:manualLayout>
                  <c:x val="2.7777777777778286E-3"/>
                  <c:y val="-0.33333333333333331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b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8D7-4060-877D-7847E189220C}"/>
                </c:ext>
              </c:extLst>
            </c:dLbl>
            <c:dLbl>
              <c:idx val="5"/>
              <c:layout>
                <c:manualLayout>
                  <c:x val="2.777777777777676E-3"/>
                  <c:y val="-0.31018518518518517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98D7-4060-877D-7847E189220C}"/>
                </c:ext>
              </c:extLst>
            </c:dLbl>
            <c:dLbl>
              <c:idx val="6"/>
              <c:layout>
                <c:manualLayout>
                  <c:x val="0"/>
                  <c:y val="-0.1898148148148148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c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98D7-4060-877D-7847E189220C}"/>
                </c:ext>
              </c:extLst>
            </c:dLbl>
            <c:dLbl>
              <c:idx val="7"/>
              <c:layout>
                <c:manualLayout>
                  <c:x val="-1.0185067526415994E-16"/>
                  <c:y val="-0.37037037037037035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98D7-4060-877D-7847E189220C}"/>
                </c:ext>
              </c:extLst>
            </c:dLbl>
            <c:dLbl>
              <c:idx val="8"/>
              <c:layout>
                <c:manualLayout>
                  <c:x val="-1.0185067526415994E-16"/>
                  <c:y val="-0.3888888888888889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98D7-4060-877D-7847E189220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Combinations!$CD$8:$CD$16</c:f>
              <c:strCache>
                <c:ptCount val="9"/>
                <c:pt idx="0">
                  <c:v>Full GN</c:v>
                </c:pt>
                <c:pt idx="1">
                  <c:v>Full Pp</c:v>
                </c:pt>
                <c:pt idx="2">
                  <c:v>Full GN, half Pp</c:v>
                </c:pt>
                <c:pt idx="3">
                  <c:v>Full GN, full Pp</c:v>
                </c:pt>
                <c:pt idx="5">
                  <c:v>Full GN</c:v>
                </c:pt>
                <c:pt idx="6">
                  <c:v>Full Pp</c:v>
                </c:pt>
                <c:pt idx="7">
                  <c:v>Full GN, half Pp</c:v>
                </c:pt>
                <c:pt idx="8">
                  <c:v>Full GN, full Pp</c:v>
                </c:pt>
              </c:strCache>
            </c:strRef>
          </c:cat>
          <c:val>
            <c:numRef>
              <c:f>Combinations!$CF$8:$CF$16</c:f>
              <c:numCache>
                <c:formatCode>General</c:formatCode>
                <c:ptCount val="9"/>
                <c:pt idx="0">
                  <c:v>3038.0819577986363</c:v>
                </c:pt>
                <c:pt idx="1">
                  <c:v>1413.1374988248915</c:v>
                </c:pt>
                <c:pt idx="2">
                  <c:v>1798.275947798091</c:v>
                </c:pt>
                <c:pt idx="3">
                  <c:v>1531.5663200171821</c:v>
                </c:pt>
                <c:pt idx="5">
                  <c:v>3298.3338648709641</c:v>
                </c:pt>
                <c:pt idx="6">
                  <c:v>1763.8631758871547</c:v>
                </c:pt>
                <c:pt idx="7">
                  <c:v>2260.4397922223884</c:v>
                </c:pt>
                <c:pt idx="8">
                  <c:v>1942.3366927617806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98D7-4060-877D-7847E189220C}"/>
            </c:ext>
          </c:extLst>
        </c:ser>
        <c:ser>
          <c:idx val="2"/>
          <c:order val="2"/>
          <c:spPr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/>
          </c:spPr>
          <c:invertIfNegative val="0"/>
          <c:dPt>
            <c:idx val="7"/>
            <c:invertIfNegative val="0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98D7-4060-877D-7847E189220C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98D7-4060-877D-7847E189220C}"/>
              </c:ext>
            </c:extLst>
          </c:dPt>
          <c:errBars>
            <c:errBarType val="both"/>
            <c:errValType val="cust"/>
            <c:noEndCap val="0"/>
            <c:plus>
              <c:numRef>
                <c:f>Combinations!$CH$8:$CH$16</c:f>
                <c:numCache>
                  <c:formatCode>General</c:formatCode>
                  <c:ptCount val="9"/>
                  <c:pt idx="0">
                    <c:v>94.24</c:v>
                  </c:pt>
                  <c:pt idx="1">
                    <c:v>62.978000000000002</c:v>
                  </c:pt>
                  <c:pt idx="2">
                    <c:v>64.414000000000001</c:v>
                  </c:pt>
                  <c:pt idx="3">
                    <c:v>36.225000000000001</c:v>
                  </c:pt>
                  <c:pt idx="5">
                    <c:v>145.85</c:v>
                  </c:pt>
                  <c:pt idx="6">
                    <c:v>111.64</c:v>
                  </c:pt>
                  <c:pt idx="7">
                    <c:v>96.194000000000003</c:v>
                  </c:pt>
                  <c:pt idx="8">
                    <c:v>129.18</c:v>
                  </c:pt>
                </c:numCache>
              </c:numRef>
            </c:plus>
            <c:minus>
              <c:numRef>
                <c:f>Combinations!$CH$8:$CH$16</c:f>
                <c:numCache>
                  <c:formatCode>General</c:formatCode>
                  <c:ptCount val="9"/>
                  <c:pt idx="0">
                    <c:v>94.24</c:v>
                  </c:pt>
                  <c:pt idx="1">
                    <c:v>62.978000000000002</c:v>
                  </c:pt>
                  <c:pt idx="2">
                    <c:v>64.414000000000001</c:v>
                  </c:pt>
                  <c:pt idx="3">
                    <c:v>36.225000000000001</c:v>
                  </c:pt>
                  <c:pt idx="5">
                    <c:v>145.85</c:v>
                  </c:pt>
                  <c:pt idx="6">
                    <c:v>111.64</c:v>
                  </c:pt>
                  <c:pt idx="7">
                    <c:v>96.194000000000003</c:v>
                  </c:pt>
                  <c:pt idx="8">
                    <c:v>129.18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Combinations!$CD$8:$CD$16</c:f>
              <c:strCache>
                <c:ptCount val="9"/>
                <c:pt idx="0">
                  <c:v>Full GN</c:v>
                </c:pt>
                <c:pt idx="1">
                  <c:v>Full Pp</c:v>
                </c:pt>
                <c:pt idx="2">
                  <c:v>Full GN, half Pp</c:v>
                </c:pt>
                <c:pt idx="3">
                  <c:v>Full GN, full Pp</c:v>
                </c:pt>
                <c:pt idx="5">
                  <c:v>Full GN</c:v>
                </c:pt>
                <c:pt idx="6">
                  <c:v>Full Pp</c:v>
                </c:pt>
                <c:pt idx="7">
                  <c:v>Full GN, half Pp</c:v>
                </c:pt>
                <c:pt idx="8">
                  <c:v>Full GN, full Pp</c:v>
                </c:pt>
              </c:strCache>
            </c:strRef>
          </c:cat>
          <c:val>
            <c:numRef>
              <c:f>Combinations!$CG$8:$CG$16</c:f>
              <c:numCache>
                <c:formatCode>General</c:formatCode>
                <c:ptCount val="9"/>
                <c:pt idx="0">
                  <c:v>0</c:v>
                </c:pt>
                <c:pt idx="1">
                  <c:v>0</c:v>
                </c:pt>
                <c:pt idx="2">
                  <c:v>857.6231297065076</c:v>
                </c:pt>
                <c:pt idx="3">
                  <c:v>1027.5699818592675</c:v>
                </c:pt>
                <c:pt idx="5">
                  <c:v>0</c:v>
                </c:pt>
                <c:pt idx="6">
                  <c:v>0</c:v>
                </c:pt>
                <c:pt idx="7">
                  <c:v>893.38798011825372</c:v>
                </c:pt>
                <c:pt idx="8">
                  <c:v>1140.3693568273939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98D7-4060-877D-7847E18922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87773008"/>
        <c:axId val="687773568"/>
      </c:barChart>
      <c:catAx>
        <c:axId val="687773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87773568"/>
        <c:crosses val="autoZero"/>
        <c:auto val="1"/>
        <c:lblAlgn val="ctr"/>
        <c:lblOffset val="100"/>
        <c:noMultiLvlLbl val="0"/>
      </c:catAx>
      <c:valAx>
        <c:axId val="687773568"/>
        <c:scaling>
          <c:orientation val="minMax"/>
          <c:max val="5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Grain yield (kg ha</a:t>
                </a:r>
                <a:r>
                  <a:rPr lang="en-US" baseline="30000" dirty="0"/>
                  <a:t>-1</a:t>
                </a:r>
                <a:r>
                  <a:rPr lang="en-US" dirty="0"/>
                  <a:t>)</a:t>
                </a:r>
              </a:p>
            </c:rich>
          </c:tx>
          <c:layout>
            <c:manualLayout>
              <c:xMode val="edge"/>
              <c:yMode val="edge"/>
              <c:x val="0"/>
              <c:y val="0.3059699568803899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87773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 sz="1100" b="1">
          <a:solidFill>
            <a:schemeClr val="tx1"/>
          </a:solidFill>
        </a:defRPr>
      </a:pPr>
      <a:endParaRPr lang="en-US"/>
    </a:p>
  </c:txPr>
  <c:externalData r:id="rId3">
    <c:autoUpdate val="0"/>
  </c:externalData>
  <c:userShapes r:id="rId4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015909363200347"/>
          <c:y val="1.4002653050974218E-2"/>
          <c:w val="0.78609655377646892"/>
          <c:h val="0.7142214815941148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C00000"/>
            </a:solidFill>
            <a:ln>
              <a:solidFill>
                <a:srgbClr val="002060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00000"/>
              </a:solidFill>
              <a:ln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3BE-4D73-8DA1-400249C35F55}"/>
              </c:ext>
            </c:extLst>
          </c:dPt>
          <c:dPt>
            <c:idx val="1"/>
            <c:invertIfNegative val="0"/>
            <c:bubble3D val="0"/>
            <c:spPr>
              <a:solidFill>
                <a:srgbClr val="C00000"/>
              </a:solidFill>
              <a:ln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3BE-4D73-8DA1-400249C35F55}"/>
              </c:ext>
            </c:extLst>
          </c:dPt>
          <c:dPt>
            <c:idx val="2"/>
            <c:invertIfNegative val="0"/>
            <c:bubble3D val="0"/>
            <c:spPr>
              <a:solidFill>
                <a:srgbClr val="C00000"/>
              </a:solidFill>
              <a:ln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3BE-4D73-8DA1-400249C35F55}"/>
              </c:ext>
            </c:extLst>
          </c:dPt>
          <c:dPt>
            <c:idx val="3"/>
            <c:invertIfNegative val="0"/>
            <c:bubble3D val="0"/>
            <c:spPr>
              <a:solidFill>
                <a:srgbClr val="C00000"/>
              </a:solidFill>
              <a:ln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3BE-4D73-8DA1-400249C35F55}"/>
              </c:ext>
            </c:extLst>
          </c:dPt>
          <c:dLbls>
            <c:dLbl>
              <c:idx val="0"/>
              <c:layout>
                <c:manualLayout>
                  <c:x val="0"/>
                  <c:y val="-3.2407407407407419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3BE-4D73-8DA1-400249C35F55}"/>
                </c:ext>
              </c:extLst>
            </c:dLbl>
            <c:dLbl>
              <c:idx val="1"/>
              <c:layout>
                <c:manualLayout>
                  <c:x val="0"/>
                  <c:y val="-6.4814814814814825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AB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3BE-4D73-8DA1-400249C35F55}"/>
                </c:ext>
              </c:extLst>
            </c:dLbl>
            <c:dLbl>
              <c:idx val="2"/>
              <c:layout>
                <c:manualLayout>
                  <c:x val="0"/>
                  <c:y val="-4.1666666666666664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C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3BE-4D73-8DA1-400249C35F55}"/>
                </c:ext>
              </c:extLst>
            </c:dLbl>
            <c:dLbl>
              <c:idx val="3"/>
              <c:layout>
                <c:manualLayout>
                  <c:x val="-4.8934942535157544E-3"/>
                  <c:y val="-6.4814814814814811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BC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3BE-4D73-8DA1-400249C35F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BarType val="both"/>
            <c:errValType val="cust"/>
            <c:noEndCap val="0"/>
            <c:plus>
              <c:numRef>
                <c:f>Sheet1!$AU$42:$AU$45</c:f>
                <c:numCache>
                  <c:formatCode>General</c:formatCode>
                  <c:ptCount val="4"/>
                  <c:pt idx="0">
                    <c:v>44.47</c:v>
                  </c:pt>
                  <c:pt idx="1">
                    <c:v>379.64</c:v>
                  </c:pt>
                  <c:pt idx="2">
                    <c:v>33.49</c:v>
                  </c:pt>
                  <c:pt idx="3">
                    <c:v>324.64999999999998</c:v>
                  </c:pt>
                </c:numCache>
              </c:numRef>
            </c:plus>
            <c:minus>
              <c:numRef>
                <c:f>Sheet1!$AU$42:$AU$45</c:f>
                <c:numCache>
                  <c:formatCode>General</c:formatCode>
                  <c:ptCount val="4"/>
                  <c:pt idx="0">
                    <c:v>44.47</c:v>
                  </c:pt>
                  <c:pt idx="1">
                    <c:v>379.64</c:v>
                  </c:pt>
                  <c:pt idx="2">
                    <c:v>33.49</c:v>
                  </c:pt>
                  <c:pt idx="3">
                    <c:v>324.64999999999998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Sheet1!$AS$42:$AS$45</c:f>
              <c:strCache>
                <c:ptCount val="4"/>
                <c:pt idx="0">
                  <c:v>Maize sole</c:v>
                </c:pt>
                <c:pt idx="1">
                  <c:v>Maize/Ppea intercropping</c:v>
                </c:pt>
                <c:pt idx="2">
                  <c:v>Maize/Ppea/Cpea intercropping</c:v>
                </c:pt>
                <c:pt idx="3">
                  <c:v>Maize/Lablab</c:v>
                </c:pt>
              </c:strCache>
            </c:strRef>
          </c:cat>
          <c:val>
            <c:numRef>
              <c:f>Sheet1!$AT$42:$AT$45</c:f>
              <c:numCache>
                <c:formatCode>General</c:formatCode>
                <c:ptCount val="4"/>
                <c:pt idx="0">
                  <c:v>3391.3</c:v>
                </c:pt>
                <c:pt idx="1">
                  <c:v>3149.4</c:v>
                </c:pt>
                <c:pt idx="2">
                  <c:v>2808.6</c:v>
                </c:pt>
                <c:pt idx="3">
                  <c:v>2946.3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3BE-4D73-8DA1-400249C35F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56689968"/>
        <c:axId val="656690528"/>
      </c:barChart>
      <c:catAx>
        <c:axId val="656689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2700000" spcFirstLastPara="1" vertOverflow="ellipsis" wrap="square" anchor="ctr" anchorCtr="1"/>
          <a:lstStyle/>
          <a:p>
            <a:pPr>
              <a:defRPr sz="105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56690528"/>
        <c:crosses val="autoZero"/>
        <c:auto val="1"/>
        <c:lblAlgn val="ctr"/>
        <c:lblOffset val="100"/>
        <c:tickLblSkip val="1"/>
        <c:noMultiLvlLbl val="0"/>
      </c:catAx>
      <c:valAx>
        <c:axId val="6566905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Maize grain yield (kg ha</a:t>
                </a:r>
                <a:r>
                  <a:rPr lang="en-GB" baseline="30000"/>
                  <a:t>-1</a:t>
                </a:r>
                <a:r>
                  <a:rPr lang="en-GB"/>
                  <a:t>)</a:t>
                </a:r>
              </a:p>
            </c:rich>
          </c:tx>
          <c:layout>
            <c:manualLayout>
              <c:xMode val="edge"/>
              <c:yMode val="edge"/>
              <c:x val="1.6543186974148492E-2"/>
              <c:y val="0.2309563752175684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566899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ysClr val="windowText" lastClr="000000"/>
          </a:solidFill>
        </a:defRPr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411742456128963"/>
          <c:y val="3.1007356470877906E-2"/>
          <c:w val="0.81951484124057072"/>
          <c:h val="0.677399883412852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'Maize grain yield'!$AM$22</c:f>
              <c:strCache>
                <c:ptCount val="1"/>
                <c:pt idx="0">
                  <c:v>Grain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-2.3970667452854226E-3"/>
                  <c:y val="-6.4814814814814811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43E-4257-A60E-CDBAC28B258B}"/>
                </c:ext>
              </c:extLst>
            </c:dLbl>
            <c:dLbl>
              <c:idx val="1"/>
              <c:layout>
                <c:manualLayout>
                  <c:x val="-2.3970667452854668E-3"/>
                  <c:y val="-6.0185185185185182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43E-4257-A60E-CDBAC28B258B}"/>
                </c:ext>
              </c:extLst>
            </c:dLbl>
            <c:dLbl>
              <c:idx val="2"/>
              <c:layout>
                <c:manualLayout>
                  <c:x val="2.3970667452854226E-3"/>
                  <c:y val="-6.018518518518523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AB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43E-4257-A60E-CDBAC28B258B}"/>
                </c:ext>
              </c:extLst>
            </c:dLbl>
            <c:dLbl>
              <c:idx val="3"/>
              <c:layout>
                <c:manualLayout>
                  <c:x val="8.7891431997809654E-17"/>
                  <c:y val="-6.4814814814814811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B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43E-4257-A60E-CDBAC28B258B}"/>
                </c:ext>
              </c:extLst>
            </c:dLbl>
            <c:dLbl>
              <c:idx val="4"/>
              <c:layout>
                <c:manualLayout>
                  <c:x val="0"/>
                  <c:y val="-6.9444444444444461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43E-4257-A60E-CDBAC28B258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BarType val="both"/>
            <c:errValType val="cust"/>
            <c:noEndCap val="0"/>
            <c:plus>
              <c:numRef>
                <c:f>'Maize grain yield'!$AO$23:$AO$27</c:f>
                <c:numCache>
                  <c:formatCode>General</c:formatCode>
                  <c:ptCount val="5"/>
                  <c:pt idx="0">
                    <c:v>223.62</c:v>
                  </c:pt>
                  <c:pt idx="1">
                    <c:v>189.16</c:v>
                  </c:pt>
                  <c:pt idx="2">
                    <c:v>230.23</c:v>
                  </c:pt>
                  <c:pt idx="3">
                    <c:v>198.41</c:v>
                  </c:pt>
                  <c:pt idx="4">
                    <c:v>280.75</c:v>
                  </c:pt>
                </c:numCache>
              </c:numRef>
            </c:plus>
            <c:minus>
              <c:numRef>
                <c:f>'Maize grain yield'!$AO$23:$AO$27</c:f>
                <c:numCache>
                  <c:formatCode>General</c:formatCode>
                  <c:ptCount val="5"/>
                  <c:pt idx="0">
                    <c:v>223.62</c:v>
                  </c:pt>
                  <c:pt idx="1">
                    <c:v>189.16</c:v>
                  </c:pt>
                  <c:pt idx="2">
                    <c:v>230.23</c:v>
                  </c:pt>
                  <c:pt idx="3">
                    <c:v>198.41</c:v>
                  </c:pt>
                  <c:pt idx="4">
                    <c:v>280.75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'Maize grain yield'!$AL$23:$AL$27</c:f>
              <c:strCache>
                <c:ptCount val="5"/>
                <c:pt idx="0">
                  <c:v>Maize sole</c:v>
                </c:pt>
                <c:pt idx="1">
                  <c:v>Maize/Ppea intercropping</c:v>
                </c:pt>
                <c:pt idx="2">
                  <c:v>Maize/Ppea/Cpea intercropping</c:v>
                </c:pt>
                <c:pt idx="3">
                  <c:v>Maize/Lablab intercropping</c:v>
                </c:pt>
                <c:pt idx="4">
                  <c:v>Gliricidia/Pigeonpea/Maize intercropping</c:v>
                </c:pt>
              </c:strCache>
            </c:strRef>
          </c:cat>
          <c:val>
            <c:numRef>
              <c:f>'Maize grain yield'!$AM$23:$AM$27</c:f>
              <c:numCache>
                <c:formatCode>General</c:formatCode>
                <c:ptCount val="5"/>
                <c:pt idx="0">
                  <c:v>2040.1662230897477</c:v>
                </c:pt>
                <c:pt idx="1">
                  <c:v>1986.719399090171</c:v>
                </c:pt>
                <c:pt idx="2">
                  <c:v>1777.0407776269112</c:v>
                </c:pt>
                <c:pt idx="3">
                  <c:v>1576.442275224771</c:v>
                </c:pt>
                <c:pt idx="4">
                  <c:v>2067.8810736126834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943E-4257-A60E-CDBAC28B25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1914304"/>
        <c:axId val="71915552"/>
      </c:barChart>
      <c:catAx>
        <c:axId val="71914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915552"/>
        <c:crosses val="autoZero"/>
        <c:auto val="1"/>
        <c:lblAlgn val="ctr"/>
        <c:lblOffset val="100"/>
        <c:noMultiLvlLbl val="0"/>
      </c:catAx>
      <c:valAx>
        <c:axId val="71915552"/>
        <c:scaling>
          <c:orientation val="minMax"/>
          <c:max val="4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b="1"/>
                  <a:t>Maize grain yield (in kg ha</a:t>
                </a:r>
                <a:r>
                  <a:rPr lang="en-US" b="1" baseline="30000"/>
                  <a:t>-1</a:t>
                </a:r>
                <a:r>
                  <a:rPr lang="en-US" b="1" baseline="0"/>
                  <a:t>)</a:t>
                </a:r>
                <a:endParaRPr lang="en-US" b="1" baseline="30000"/>
              </a:p>
            </c:rich>
          </c:tx>
          <c:layout>
            <c:manualLayout>
              <c:xMode val="edge"/>
              <c:yMode val="edge"/>
              <c:x val="7.2641135707144657E-4"/>
              <c:y val="0.2036745155764812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914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5411742456128963"/>
          <c:y val="7.0656067637625428E-2"/>
          <c:w val="0.81951484124057072"/>
          <c:h val="0.70797056499895072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rgbClr val="C00000"/>
            </a:solidFill>
            <a:ln>
              <a:solidFill>
                <a:schemeClr val="tx1"/>
              </a:solidFill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00206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B565-4D3E-8875-30E94A67CD73}"/>
              </c:ext>
            </c:extLst>
          </c:dPt>
          <c:dLbls>
            <c:dLbl>
              <c:idx val="0"/>
              <c:layout>
                <c:manualLayout>
                  <c:x val="-2.7649045226218172E-3"/>
                  <c:y val="-7.6834981298374253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B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565-4D3E-8875-30E94A67CD73}"/>
                </c:ext>
              </c:extLst>
            </c:dLbl>
            <c:dLbl>
              <c:idx val="1"/>
              <c:layout>
                <c:manualLayout>
                  <c:x val="-3.1328327622462955E-3"/>
                  <c:y val="-0.1573102988556826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A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565-4D3E-8875-30E94A67CD73}"/>
                </c:ext>
              </c:extLst>
            </c:dLbl>
            <c:dLbl>
              <c:idx val="2"/>
              <c:layout>
                <c:manualLayout>
                  <c:x val="8.2947135678653507E-3"/>
                  <c:y val="-5.0635114616894565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B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565-4D3E-8875-30E94A67CD73}"/>
                </c:ext>
              </c:extLst>
            </c:dLbl>
            <c:dLbl>
              <c:idx val="3"/>
              <c:layout>
                <c:manualLayout>
                  <c:x val="5.529809045243736E-3"/>
                  <c:y val="-4.8498932217408086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B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565-4D3E-8875-30E94A67CD7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Grain!$I$3:$I$6</c:f>
              <c:strCache>
                <c:ptCount val="4"/>
                <c:pt idx="0">
                  <c:v>Maize/ Pigeonpea</c:v>
                </c:pt>
                <c:pt idx="1">
                  <c:v>Maize/ Pigeonpea/cowpea</c:v>
                </c:pt>
                <c:pt idx="2">
                  <c:v>Maize/ lablab</c:v>
                </c:pt>
                <c:pt idx="3">
                  <c:v>Maize/ Gliricidia/Pigeonpea</c:v>
                </c:pt>
              </c:strCache>
            </c:strRef>
          </c:cat>
          <c:val>
            <c:numRef>
              <c:f>Grain!$J$3:$J$6</c:f>
              <c:numCache>
                <c:formatCode>General</c:formatCode>
                <c:ptCount val="4"/>
                <c:pt idx="0">
                  <c:v>135.76528005279675</c:v>
                </c:pt>
                <c:pt idx="1">
                  <c:v>90.428183814913055</c:v>
                </c:pt>
                <c:pt idx="2">
                  <c:v>59.842188530357888</c:v>
                </c:pt>
                <c:pt idx="3">
                  <c:v>70.048811938481052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565-4D3E-8875-30E94A67CD73}"/>
            </c:ext>
          </c:extLst>
        </c:ser>
        <c:ser>
          <c:idx val="1"/>
          <c:order val="1"/>
          <c:spPr>
            <a:solidFill>
              <a:srgbClr val="009900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strRef>
              <c:f>Grain!$I$3:$I$6</c:f>
              <c:strCache>
                <c:ptCount val="4"/>
                <c:pt idx="0">
                  <c:v>Maize/ Pigeonpea</c:v>
                </c:pt>
                <c:pt idx="1">
                  <c:v>Maize/ Pigeonpea/cowpea</c:v>
                </c:pt>
                <c:pt idx="2">
                  <c:v>Maize/ lablab</c:v>
                </c:pt>
                <c:pt idx="3">
                  <c:v>Maize/ Gliricidia/Pigeonpea</c:v>
                </c:pt>
              </c:strCache>
            </c:strRef>
          </c:cat>
          <c:val>
            <c:numRef>
              <c:f>Grain!$K$3:$K$6</c:f>
              <c:numCache>
                <c:formatCode>General</c:formatCode>
                <c:ptCount val="4"/>
                <c:pt idx="1">
                  <c:v>211.53668071279918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565-4D3E-8875-30E94A67CD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71914304"/>
        <c:axId val="71915552"/>
      </c:barChart>
      <c:catAx>
        <c:axId val="71914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915552"/>
        <c:crosses val="autoZero"/>
        <c:auto val="1"/>
        <c:lblAlgn val="ctr"/>
        <c:lblOffset val="100"/>
        <c:noMultiLvlLbl val="0"/>
      </c:catAx>
      <c:valAx>
        <c:axId val="71915552"/>
        <c:scaling>
          <c:orientation val="minMax"/>
          <c:max val="15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b="1"/>
                  <a:t>Legume grain yield (in kg ha</a:t>
                </a:r>
                <a:r>
                  <a:rPr lang="en-US" sz="1200" b="1" baseline="30000"/>
                  <a:t>-1</a:t>
                </a:r>
                <a:r>
                  <a:rPr lang="en-US" sz="1200" b="1" baseline="0"/>
                  <a:t>)</a:t>
                </a:r>
                <a:endParaRPr lang="en-US" sz="1200" b="1" baseline="30000"/>
              </a:p>
            </c:rich>
          </c:tx>
          <c:layout>
            <c:manualLayout>
              <c:xMode val="edge"/>
              <c:yMode val="edge"/>
              <c:x val="3.5127349978348846E-3"/>
              <c:y val="0.2752112419607697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914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w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0.61833</cdr:x>
      <cdr:y>0.12458</cdr:y>
    </cdr:from>
    <cdr:to>
      <cdr:x>0.96</cdr:x>
      <cdr:y>0.22967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2827020" y="328463"/>
          <a:ext cx="1562100" cy="2770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GB" sz="1000" b="1" dirty="0">
              <a:latin typeface="Arial" panose="020B0604020202020204" pitchFamily="34" charset="0"/>
              <a:cs typeface="Arial" panose="020B0604020202020204" pitchFamily="34" charset="0"/>
            </a:rPr>
            <a:t>Conservation agriculture</a:t>
          </a:r>
        </a:p>
      </cdr:txBody>
    </cdr:sp>
  </cdr:relSizeAnchor>
  <cdr:relSizeAnchor xmlns:cdr="http://schemas.openxmlformats.org/drawingml/2006/chartDrawing">
    <cdr:from>
      <cdr:x>0.16611</cdr:x>
      <cdr:y>0.12331</cdr:y>
    </cdr:from>
    <cdr:to>
      <cdr:x>0.50778</cdr:x>
      <cdr:y>0.22841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759460" y="325120"/>
          <a:ext cx="1562100" cy="2770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GB" sz="1000" b="1" dirty="0">
              <a:latin typeface="Arial" panose="020B0604020202020204" pitchFamily="34" charset="0"/>
              <a:cs typeface="Arial" panose="020B0604020202020204" pitchFamily="34" charset="0"/>
            </a:rPr>
            <a:t>Conventional ridge tillage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0.61833</cdr:x>
      <cdr:y>0.12458</cdr:y>
    </cdr:from>
    <cdr:to>
      <cdr:x>0.96</cdr:x>
      <cdr:y>0.22967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2827020" y="328463"/>
          <a:ext cx="1562100" cy="2770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GB" sz="1000" b="1" dirty="0">
              <a:latin typeface="Arial" panose="020B0604020202020204" pitchFamily="34" charset="0"/>
              <a:cs typeface="Arial" panose="020B0604020202020204" pitchFamily="34" charset="0"/>
            </a:rPr>
            <a:t>Conservation agriculture</a:t>
          </a:r>
        </a:p>
      </cdr:txBody>
    </cdr:sp>
  </cdr:relSizeAnchor>
  <cdr:relSizeAnchor xmlns:cdr="http://schemas.openxmlformats.org/drawingml/2006/chartDrawing">
    <cdr:from>
      <cdr:x>0.16611</cdr:x>
      <cdr:y>0.12331</cdr:y>
    </cdr:from>
    <cdr:to>
      <cdr:x>0.50778</cdr:x>
      <cdr:y>0.22841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759460" y="325120"/>
          <a:ext cx="1562100" cy="2770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GB" sz="1000" b="1">
              <a:latin typeface="Arial" panose="020B0604020202020204" pitchFamily="34" charset="0"/>
              <a:cs typeface="Arial" panose="020B0604020202020204" pitchFamily="34" charset="0"/>
            </a:rPr>
            <a:t>Conventional ridge tillage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0.75157</cdr:x>
      <cdr:y>0.05494</cdr:y>
    </cdr:from>
    <cdr:to>
      <cdr:x>0.95219</cdr:x>
      <cdr:y>0.10396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197387" y="169622"/>
          <a:ext cx="1120427" cy="1513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800" b="1"/>
            <a:t>+ Fertilizer</a:t>
          </a:r>
        </a:p>
      </cdr:txBody>
    </cdr:sp>
  </cdr:relSizeAnchor>
  <cdr:relSizeAnchor xmlns:cdr="http://schemas.openxmlformats.org/drawingml/2006/chartDrawing">
    <cdr:from>
      <cdr:x>0.23507</cdr:x>
      <cdr:y>0.05807</cdr:y>
    </cdr:from>
    <cdr:to>
      <cdr:x>0.43569</cdr:x>
      <cdr:y>0.10709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1312837" y="179285"/>
          <a:ext cx="1120428" cy="1513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800" b="1" dirty="0"/>
            <a:t>- Fertilizer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0.23262</cdr:x>
      <cdr:y>0.12466</cdr:y>
    </cdr:from>
    <cdr:to>
      <cdr:x>0.43324</cdr:x>
      <cdr:y>0.18885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694543" y="486229"/>
          <a:ext cx="1461475" cy="2503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800" b="1" dirty="0"/>
            <a:t>-</a:t>
          </a:r>
          <a:r>
            <a:rPr lang="en-US" sz="1800" b="1" baseline="0" dirty="0"/>
            <a:t> </a:t>
          </a:r>
          <a:r>
            <a:rPr lang="en-US" sz="1800" b="1" dirty="0"/>
            <a:t>Fertilizer</a:t>
          </a:r>
        </a:p>
      </cdr:txBody>
    </cdr:sp>
  </cdr:relSizeAnchor>
  <cdr:relSizeAnchor xmlns:cdr="http://schemas.openxmlformats.org/drawingml/2006/chartDrawing">
    <cdr:from>
      <cdr:x>0.74517</cdr:x>
      <cdr:y>0.12466</cdr:y>
    </cdr:from>
    <cdr:to>
      <cdr:x>0.94579</cdr:x>
      <cdr:y>0.18886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5428342" y="486229"/>
          <a:ext cx="1461475" cy="25039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800" b="1"/>
            <a:t>+ Fertilizer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EFCCF1-800F-4338-9A13-B90AD9AEFF6F}" type="datetimeFigureOut">
              <a:rPr lang="en-US" smtClean="0"/>
              <a:t>2/25/19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E17DF6-423D-462D-B4FE-40488AEDDF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1801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E17DF6-423D-462D-B4FE-40488AEDDFD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0997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0913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defTabSz="950913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defTabSz="950913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defTabSz="950913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defTabSz="950913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fld id="{26F39808-4D37-4B8A-9FCB-0552ABED2762}" type="slidenum">
              <a:rPr lang="en-GB" altLang="en-US" sz="1200" smtClean="0"/>
              <a:pPr/>
              <a:t>12</a:t>
            </a:fld>
            <a:endParaRPr lang="en-GB" altLang="en-US" sz="1200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8176488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Panel axes showing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heat stress at anthesis and growing season precipitation balance (precipitation – potential evapotranspiration, negative values of precipitation balance indicate a rainfall deficit)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Shading shows CA yield performance relative to CP (log</a:t>
            </a:r>
            <a:r>
              <a:rPr lang="en-US" sz="1200" kern="1200" baseline="-25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(RR)), positive (blue) values indicate CA outperforms CP and vice-versa for negative (orange) values. 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Collaborative work with LEEDS University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6B543-1C61-4543-8060-9182A98ED0BE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94985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9F218-8BEF-4F34-9909-E9E5FA74D482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8512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9F218-8BEF-4F34-9909-E9E5FA74D482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9491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9F218-8BEF-4F34-9909-E9E5FA74D482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3856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GMCCs intercropping may support agro-ecological control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CA systems reduce incidence of FAW (On-farm results from </a:t>
            </a:r>
            <a:r>
              <a:rPr lang="en-GB" b="1" dirty="0" err="1"/>
              <a:t>Frédéric</a:t>
            </a:r>
            <a:r>
              <a:rPr lang="en-GB" b="1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USAID interested to develop a greater investment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New initiatives funded by FAO and potentially USAID</a:t>
            </a:r>
          </a:p>
          <a:p>
            <a:endParaRPr lang="en-GB" dirty="0"/>
          </a:p>
          <a:p>
            <a:r>
              <a:rPr lang="en-GB" dirty="0"/>
              <a:t>Collaboration with CRS and FAO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F4BD72-CE09-4548-9650-0EF6AA420590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0944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9F218-8BEF-4F34-9909-E9E5FA74D482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9592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9F218-8BEF-4F34-9909-E9E5FA74D482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691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9F218-8BEF-4F34-9909-E9E5FA74D482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355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9F218-8BEF-4F34-9909-E9E5FA74D482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0008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Fallowing land is no longer an option, and even rotations are becoming unattractive for smallholder farmers (SHF)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Response to inorganic fertilizers is declining, and often un-profitable for SHF (cite recent studies for Zambia and Malawi, and pers. com. for Zimbabwe (Mapfumo))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Maize yield per ha in many countries remains stagnant, even with massive government subsidies for seed of improved varieties and inorganic fertilizer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need to find improved production systems to restore the health and productivity of the soil in order to increase production and incomes, and improve response to external inputs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2B4254-12FF-4C0B-AEBF-9AA87DC276D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08678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9F218-8BEF-4F34-9909-E9E5FA74D482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5042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dirty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0913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defTabSz="950913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defTabSz="950913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defTabSz="950913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defTabSz="950913"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defTabSz="9509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fld id="{2EAF6184-9F33-4828-8424-071FB680FB5E}" type="slidenum">
              <a:rPr lang="es-MX" altLang="en-US" smtClean="0"/>
              <a:pPr/>
              <a:t>4</a:t>
            </a:fld>
            <a:endParaRPr lang="es-MX" altLang="en-US"/>
          </a:p>
        </p:txBody>
      </p:sp>
    </p:spTree>
    <p:extLst>
      <p:ext uri="{BB962C8B-B14F-4D97-AF65-F5344CB8AC3E}">
        <p14:creationId xmlns:p14="http://schemas.microsoft.com/office/powerpoint/2010/main" val="32128495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12800" y="860425"/>
            <a:ext cx="5722938" cy="4294188"/>
          </a:xfrm>
          <a:ln/>
        </p:spPr>
      </p:sp>
      <p:sp>
        <p:nvSpPr>
          <p:cNvPr id="286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6480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432253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607337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286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373509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E17DF6-423D-462D-B4FE-40488AEDDFD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3402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890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890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890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890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8901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4D3DA66-FA3F-44D2-9EBC-C0381D8841D1}" type="slidenum">
              <a:rPr lang="en-GB" altLang="en-US" sz="1200" smtClean="0"/>
              <a:pPr/>
              <a:t>11</a:t>
            </a:fld>
            <a:endParaRPr lang="en-GB" altLang="en-US" sz="120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774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8313" y="5907088"/>
            <a:ext cx="58483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838200" y="1752600"/>
            <a:ext cx="7124700" cy="11430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 sz="4800">
                <a:latin typeface="Gill Sans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2360613" y="3581400"/>
            <a:ext cx="4575175" cy="12192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>
                <a:latin typeface="Gill Sans" pitchFamily="34" charset="0"/>
              </a:defRPr>
            </a:lvl1pPr>
            <a:lvl2pPr marL="411480" indent="0">
              <a:buNone/>
              <a:defRPr/>
            </a:lvl2pPr>
            <a:lvl3pPr marL="777240" indent="0">
              <a:buNone/>
              <a:defRPr/>
            </a:lvl3pPr>
            <a:lvl4pPr marL="1051560" indent="0">
              <a:buNone/>
              <a:defRPr/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239714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44000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533400" y="1676400"/>
            <a:ext cx="7772400" cy="838200"/>
          </a:xfrm>
          <a:prstGeom prst="rect">
            <a:avLst/>
          </a:prstGeom>
        </p:spPr>
        <p:txBody>
          <a:bodyPr/>
          <a:lstStyle>
            <a:lvl1pPr marL="114300" indent="0">
              <a:buClr>
                <a:srgbClr val="712123"/>
              </a:buClr>
              <a:buNone/>
              <a:defRPr sz="4400">
                <a:latin typeface="Gill Sans" pitchFamily="34" charset="0"/>
              </a:defRPr>
            </a:lvl1pPr>
            <a:lvl2pPr>
              <a:buClr>
                <a:srgbClr val="712123"/>
              </a:buClr>
              <a:defRPr sz="2800"/>
            </a:lvl2pPr>
            <a:lvl3pPr>
              <a:buClr>
                <a:srgbClr val="712123"/>
              </a:buClr>
              <a:defRPr sz="2400"/>
            </a:lvl3pPr>
            <a:lvl4pPr>
              <a:buClr>
                <a:srgbClr val="712123"/>
              </a:buClr>
              <a:defRPr sz="2000"/>
            </a:lvl4pPr>
            <a:lvl5pPr>
              <a:buClr>
                <a:srgbClr val="712123"/>
              </a:buCl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68640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600200"/>
            <a:ext cx="7620000" cy="685800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/>
          </p:nvPr>
        </p:nvSpPr>
        <p:spPr>
          <a:xfrm>
            <a:off x="533400" y="3352800"/>
            <a:ext cx="3733800" cy="27432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114300" indent="0">
              <a:buNone/>
              <a:defRPr/>
            </a:lvl1pPr>
          </a:lstStyle>
          <a:p>
            <a:pPr lvl="0"/>
            <a:r>
              <a:rPr lang="en-US" noProof="0"/>
              <a:t>Click icon to add chart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46500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sz="4400" baseline="0">
                <a:latin typeface="Gill Sans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pPr lvl="0"/>
            <a:r>
              <a:rPr lang="en-US" noProof="0"/>
              <a:t>Click icon to add table</a:t>
            </a:r>
            <a:endParaRPr lang="en-US" noProof="0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9090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pPr lvl="0"/>
            <a:r>
              <a:rPr lang="en-US" noProof="0"/>
              <a:t>Click icon to add table</a:t>
            </a:r>
            <a:endParaRPr lang="en-US" noProof="0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25872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34" charset="-128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87A625E-F61E-422C-83E2-A4AD650C7DE9}" type="datetimeFigureOut">
              <a:rPr lang="en-US">
                <a:solidFill>
                  <a:prstClr val="black"/>
                </a:solidFill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2/25/19</a:t>
            </a:fld>
            <a:endParaRPr lang="en-US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ＭＳ Ｐゴシック" pitchFamily="34" charset="-128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85AE11C-E16E-4E76-B5D8-16B4E8DF7900}" type="slidenum">
              <a:rPr lang="en-US">
                <a:solidFill>
                  <a:prstClr val="black"/>
                </a:solidFill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9187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524000"/>
            <a:ext cx="8229600" cy="4419600"/>
          </a:xfrm>
          <a:prstGeom prst="rect">
            <a:avLst/>
          </a:prstGeom>
        </p:spPr>
        <p:txBody>
          <a:bodyPr/>
          <a:lstStyle>
            <a:lvl3pPr>
              <a:defRPr>
                <a:latin typeface="Palatino Linotype" panose="02040502050505030304" pitchFamily="18" charset="0"/>
              </a:defRPr>
            </a:lvl3pPr>
            <a:lvl4pPr>
              <a:defRPr>
                <a:latin typeface="Palatino Linotype" panose="02040502050505030304" pitchFamily="18" charset="0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603042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588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67D1E52-6230-439A-A76E-D8C7F85747D5}" type="datetimeFigureOut">
              <a:rPr lang="en-GB" smtClean="0"/>
              <a:t>25/02/2019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A5B49EF-4362-44F3-BFCF-1F20FB7EC0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5011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90000"/>
              </a:schemeClr>
            </a:gs>
            <a:gs pos="100000">
              <a:schemeClr val="bg1">
                <a:shade val="100000"/>
                <a:satMod val="115000"/>
              </a:schemeClr>
            </a:gs>
            <a:gs pos="100000">
              <a:schemeClr val="bg1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44000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5237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70" r:id="rId7"/>
    <p:sldLayoutId id="2147483671" r:id="rId8"/>
    <p:sldLayoutId id="2147483672" r:id="rId9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 spc="-100">
          <a:solidFill>
            <a:schemeClr val="tx2"/>
          </a:solidFill>
          <a:latin typeface="+mn-lt"/>
          <a:ea typeface="MS PGothic" pitchFamily="34" charset="-128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  <a:ea typeface="MS PGothic" pitchFamily="34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  <a:ea typeface="MS PGothic" pitchFamily="34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  <a:ea typeface="MS PGothic" pitchFamily="34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  <a:ea typeface="MS PGothic" pitchFamily="34" charset="-128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9pPr>
    </p:titleStyle>
    <p:bodyStyle>
      <a:lvl1pPr marL="342900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2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639763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279525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1554163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9.w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4.xml"/><Relationship Id="rId5" Type="http://schemas.openxmlformats.org/officeDocument/2006/relationships/chart" Target="../charts/chart13.xml"/><Relationship Id="rId4" Type="http://schemas.openxmlformats.org/officeDocument/2006/relationships/image" Target="../media/image48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1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3.wm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14.jpe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304800" y="1524000"/>
            <a:ext cx="8763000" cy="1143000"/>
          </a:xfrm>
        </p:spPr>
        <p:txBody>
          <a:bodyPr/>
          <a:lstStyle/>
          <a:p>
            <a:r>
              <a:rPr lang="en-GB" sz="3400" b="1" dirty="0">
                <a:solidFill>
                  <a:prstClr val="black"/>
                </a:solidFill>
                <a:latin typeface="+mn-lt"/>
                <a:cs typeface="Arial" panose="020B0604020202020204" pitchFamily="34" charset="0"/>
              </a:rPr>
              <a:t>Sustainable Intensification of low-input agriculture systems</a:t>
            </a:r>
          </a:p>
          <a:p>
            <a:pPr>
              <a:spcBef>
                <a:spcPts val="1200"/>
              </a:spcBef>
            </a:pPr>
            <a:r>
              <a:rPr lang="en-GB" sz="1400" b="1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Christian </a:t>
            </a:r>
            <a:r>
              <a:rPr lang="en-GB" sz="1400" b="1" i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Thierfelder,</a:t>
            </a:r>
            <a:r>
              <a:rPr lang="en-GB" sz="1400" b="1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Munyaradzi </a:t>
            </a:r>
            <a:r>
              <a:rPr lang="en-GB" sz="1400" b="1" i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Mutenje</a:t>
            </a:r>
            <a:r>
              <a:rPr lang="en-GB" sz="1400" b="1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Mulundu Mwila</a:t>
            </a:r>
            <a:endParaRPr lang="en-US" sz="3200" i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352800"/>
            <a:ext cx="91440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4228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447800"/>
            <a:ext cx="9133587" cy="1143000"/>
          </a:xfrm>
        </p:spPr>
        <p:txBody>
          <a:bodyPr/>
          <a:lstStyle/>
          <a:p>
            <a:pPr algn="ctr"/>
            <a:r>
              <a:rPr lang="en-GB" sz="3600" b="1" dirty="0">
                <a:solidFill>
                  <a:schemeClr val="tx1"/>
                </a:solidFill>
              </a:rPr>
              <a:t>Long-term maize grain yield in target communities of Eastern Zambia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215" r="3451"/>
          <a:stretch/>
        </p:blipFill>
        <p:spPr>
          <a:xfrm>
            <a:off x="4648660" y="2819400"/>
            <a:ext cx="4495340" cy="38898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998" r="3451"/>
          <a:stretch/>
        </p:blipFill>
        <p:spPr>
          <a:xfrm>
            <a:off x="65586" y="2871429"/>
            <a:ext cx="4517815" cy="3834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624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9057" y="-23091"/>
            <a:ext cx="9190038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93538" name="Rectangle 2"/>
          <p:cNvSpPr>
            <a:spLocks noGrp="1" noChangeArrowheads="1"/>
          </p:cNvSpPr>
          <p:nvPr>
            <p:ph type="title"/>
          </p:nvPr>
        </p:nvSpPr>
        <p:spPr>
          <a:xfrm>
            <a:off x="245520" y="152400"/>
            <a:ext cx="8664575" cy="1190625"/>
          </a:xfrm>
          <a:effectLst>
            <a:outerShdw dist="28398" dir="1593903" algn="ctr" rotWithShape="0">
              <a:schemeClr val="tx1">
                <a:alpha val="50000"/>
              </a:schemeClr>
            </a:outerShdw>
          </a:effectLst>
        </p:spPr>
        <p:txBody>
          <a:bodyPr anchor="t">
            <a:normAutofit/>
          </a:bodyPr>
          <a:lstStyle/>
          <a:p>
            <a:pPr eaLnBrk="1" hangingPunct="1">
              <a:defRPr/>
            </a:pPr>
            <a:r>
              <a:rPr lang="en-US" altLang="en-US" sz="4000" b="1" dirty="0">
                <a:solidFill>
                  <a:srgbClr val="990000"/>
                </a:solidFill>
              </a:rPr>
              <a:t>Productivity benefits</a:t>
            </a:r>
            <a:endParaRPr lang="en-CA" altLang="en-US" sz="4000" b="1" dirty="0">
              <a:solidFill>
                <a:srgbClr val="99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6325"/>
          <a:stretch/>
        </p:blipFill>
        <p:spPr>
          <a:xfrm>
            <a:off x="11545" y="838200"/>
            <a:ext cx="9086345" cy="5744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7242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525" y="-31750"/>
            <a:ext cx="9144000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17795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Font typeface="Arial Narrow" pitchFamily="34" charset="0"/>
              <a:buChar char="●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>
              <a:spcBef>
                <a:spcPct val="20000"/>
              </a:spcBef>
              <a:buClr>
                <a:srgbClr val="669900"/>
              </a:buClr>
              <a:buFont typeface="Wingdings 3" pitchFamily="18" charset="2"/>
              <a:buChar char=""/>
              <a:defRPr sz="2400">
                <a:solidFill>
                  <a:srgbClr val="292929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2pPr>
            <a:lvl3pPr marL="1143000" indent="-228600">
              <a:spcBef>
                <a:spcPct val="20000"/>
              </a:spcBef>
              <a:buClr>
                <a:srgbClr val="336600"/>
              </a:buClr>
              <a:buFont typeface="Wingdings 2" pitchFamily="18" charset="2"/>
              <a:buChar char="®"/>
              <a:defRPr sz="2400">
                <a:solidFill>
                  <a:srgbClr val="292929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GB" altLang="en-US" sz="1600">
              <a:latin typeface="Arial" charset="0"/>
            </a:endParaRPr>
          </a:p>
        </p:txBody>
      </p:sp>
      <p:pic>
        <p:nvPicPr>
          <p:cNvPr id="22533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2125" y="1048066"/>
            <a:ext cx="5619750" cy="564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TextBox 1"/>
          <p:cNvSpPr txBox="1">
            <a:spLocks noChangeArrowheads="1"/>
          </p:cNvSpPr>
          <p:nvPr/>
        </p:nvSpPr>
        <p:spPr bwMode="auto">
          <a:xfrm>
            <a:off x="9525" y="6488113"/>
            <a:ext cx="251618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Font typeface="Arial Narrow" pitchFamily="34" charset="0"/>
              <a:buChar char="●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>
              <a:spcBef>
                <a:spcPct val="20000"/>
              </a:spcBef>
              <a:buClr>
                <a:srgbClr val="669900"/>
              </a:buClr>
              <a:buFont typeface="Wingdings 3" pitchFamily="18" charset="2"/>
              <a:buChar char=""/>
              <a:defRPr sz="2400">
                <a:solidFill>
                  <a:srgbClr val="292929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2pPr>
            <a:lvl3pPr marL="1143000" indent="-228600">
              <a:spcBef>
                <a:spcPct val="20000"/>
              </a:spcBef>
              <a:buClr>
                <a:srgbClr val="336600"/>
              </a:buClr>
              <a:buFont typeface="Wingdings 2" pitchFamily="18" charset="2"/>
              <a:buChar char="®"/>
              <a:defRPr sz="2400">
                <a:solidFill>
                  <a:srgbClr val="292929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de-DE" altLang="en-US" sz="1600" b="1" dirty="0">
                <a:latin typeface="Arial" charset="0"/>
              </a:rPr>
              <a:t>Thierfelder et al. 2015a</a:t>
            </a:r>
            <a:endParaRPr lang="en-GB" altLang="en-US" sz="1600" b="1" dirty="0">
              <a:latin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1449" y="81967"/>
            <a:ext cx="89916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600" b="1" dirty="0">
                <a:solidFill>
                  <a:srgbClr val="990033"/>
                </a:solidFill>
              </a:rPr>
              <a:t>Regional yield response to CA in southern Africa from 2005-2016</a:t>
            </a:r>
            <a:endParaRPr lang="en-GB" sz="3600" b="1" dirty="0"/>
          </a:p>
        </p:txBody>
      </p:sp>
    </p:spTree>
    <p:extLst>
      <p:ext uri="{BB962C8B-B14F-4D97-AF65-F5344CB8AC3E}">
        <p14:creationId xmlns:p14="http://schemas.microsoft.com/office/powerpoint/2010/main" val="26623556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43001" y="890201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 sz="1350"/>
          </a:p>
        </p:txBody>
      </p:sp>
      <p:pic>
        <p:nvPicPr>
          <p:cNvPr id="1025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8445" y="2458105"/>
            <a:ext cx="8859572" cy="3013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143001" y="1873225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 sz="135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7218" y="1196221"/>
            <a:ext cx="830202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5918597" algn="l"/>
              </a:tabLst>
            </a:pPr>
            <a:endParaRPr lang="en-US" sz="1200" b="1" dirty="0">
              <a:solidFill>
                <a:srgbClr val="003300"/>
              </a:solidFill>
            </a:endParaRPr>
          </a:p>
          <a:p>
            <a:pPr algn="ctr">
              <a:tabLst>
                <a:tab pos="5918597" algn="l"/>
              </a:tabLst>
            </a:pPr>
            <a:r>
              <a:rPr lang="en-GB" sz="3200" b="1" dirty="0">
                <a:solidFill>
                  <a:srgbClr val="781E1A"/>
                </a:solidFill>
              </a:rPr>
              <a:t>The adaptive capacity of </a:t>
            </a:r>
            <a:r>
              <a:rPr lang="en-US" sz="3200" b="1" dirty="0">
                <a:solidFill>
                  <a:srgbClr val="781E1A"/>
                </a:solidFill>
              </a:rPr>
              <a:t>CA </a:t>
            </a:r>
            <a:r>
              <a:rPr lang="en-GB" sz="3200" b="1" dirty="0">
                <a:solidFill>
                  <a:srgbClr val="781E1A"/>
                </a:solidFill>
              </a:rPr>
              <a:t>under climate stress – a meta regression analysis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867400" y="6371530"/>
            <a:ext cx="3465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Source: Steward et al. 2018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69471" y="5463059"/>
            <a:ext cx="64804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Blue: </a:t>
            </a:r>
            <a:r>
              <a:rPr lang="en-GB" dirty="0"/>
              <a:t>Response Rate is favourable to CA</a:t>
            </a:r>
          </a:p>
          <a:p>
            <a:r>
              <a:rPr lang="en-GB" sz="2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Orange: </a:t>
            </a:r>
            <a:r>
              <a:rPr lang="en-GB" dirty="0"/>
              <a:t>Response Rate is favourable to conventional tillage </a:t>
            </a:r>
          </a:p>
        </p:txBody>
      </p:sp>
    </p:spTree>
    <p:extLst>
      <p:ext uri="{BB962C8B-B14F-4D97-AF65-F5344CB8AC3E}">
        <p14:creationId xmlns:p14="http://schemas.microsoft.com/office/powerpoint/2010/main" val="28163953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9442509"/>
              </p:ext>
            </p:extLst>
          </p:nvPr>
        </p:nvGraphicFramePr>
        <p:xfrm>
          <a:off x="76200" y="3048000"/>
          <a:ext cx="8915400" cy="201007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757812">
                  <a:extLst>
                    <a:ext uri="{9D8B030D-6E8A-4147-A177-3AD203B41FA5}">
                      <a16:colId xmlns:a16="http://schemas.microsoft.com/office/drawing/2014/main" val="162339822"/>
                    </a:ext>
                  </a:extLst>
                </a:gridCol>
                <a:gridCol w="763721">
                  <a:extLst>
                    <a:ext uri="{9D8B030D-6E8A-4147-A177-3AD203B41FA5}">
                      <a16:colId xmlns:a16="http://schemas.microsoft.com/office/drawing/2014/main" val="1106026359"/>
                    </a:ext>
                  </a:extLst>
                </a:gridCol>
                <a:gridCol w="1085000">
                  <a:extLst>
                    <a:ext uri="{9D8B030D-6E8A-4147-A177-3AD203B41FA5}">
                      <a16:colId xmlns:a16="http://schemas.microsoft.com/office/drawing/2014/main" val="1154899090"/>
                    </a:ext>
                  </a:extLst>
                </a:gridCol>
                <a:gridCol w="989594">
                  <a:extLst>
                    <a:ext uri="{9D8B030D-6E8A-4147-A177-3AD203B41FA5}">
                      <a16:colId xmlns:a16="http://schemas.microsoft.com/office/drawing/2014/main" val="2536555548"/>
                    </a:ext>
                  </a:extLst>
                </a:gridCol>
                <a:gridCol w="1123790">
                  <a:extLst>
                    <a:ext uri="{9D8B030D-6E8A-4147-A177-3AD203B41FA5}">
                      <a16:colId xmlns:a16="http://schemas.microsoft.com/office/drawing/2014/main" val="243040188"/>
                    </a:ext>
                  </a:extLst>
                </a:gridCol>
                <a:gridCol w="973951">
                  <a:extLst>
                    <a:ext uri="{9D8B030D-6E8A-4147-A177-3AD203B41FA5}">
                      <a16:colId xmlns:a16="http://schemas.microsoft.com/office/drawing/2014/main" val="2401104336"/>
                    </a:ext>
                  </a:extLst>
                </a:gridCol>
                <a:gridCol w="899032">
                  <a:extLst>
                    <a:ext uri="{9D8B030D-6E8A-4147-A177-3AD203B41FA5}">
                      <a16:colId xmlns:a16="http://schemas.microsoft.com/office/drawing/2014/main" val="589090100"/>
                    </a:ext>
                  </a:extLst>
                </a:gridCol>
                <a:gridCol w="722299">
                  <a:extLst>
                    <a:ext uri="{9D8B030D-6E8A-4147-A177-3AD203B41FA5}">
                      <a16:colId xmlns:a16="http://schemas.microsoft.com/office/drawing/2014/main" val="1996762615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338322695"/>
                    </a:ext>
                  </a:extLst>
                </a:gridCol>
                <a:gridCol w="762001">
                  <a:extLst>
                    <a:ext uri="{9D8B030D-6E8A-4147-A177-3AD203B41FA5}">
                      <a16:colId xmlns:a16="http://schemas.microsoft.com/office/drawing/2014/main" val="863943840"/>
                    </a:ext>
                  </a:extLst>
                </a:gridCol>
              </a:tblGrid>
              <a:tr h="4177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rgbClr val="15673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Productivity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rgbClr val="15673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Environment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rgbClr val="15673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Economics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rgbClr val="15673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Human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rgbClr val="15673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Social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rgbClr val="15673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6414709"/>
                  </a:ext>
                </a:extLst>
              </a:tr>
              <a:tr h="7795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rgbClr val="15673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Yield increase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Water productivity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Erosion reduction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Soil quality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improvement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Net  benefit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Reduction in </a:t>
                      </a:r>
                      <a:r>
                        <a:rPr lang="en-US" sz="1400" dirty="0" err="1">
                          <a:effectLst/>
                        </a:rPr>
                        <a:t>labour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Nu-</a:t>
                      </a:r>
                      <a:r>
                        <a:rPr lang="en-US" sz="1400" dirty="0" err="1">
                          <a:effectLst/>
                        </a:rPr>
                        <a:t>trition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Food security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Gender equity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48118108"/>
                  </a:ext>
                </a:extLst>
              </a:tr>
              <a:tr h="3962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% change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rgbClr val="15673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+2-81%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+20-50%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+111-140%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+5-40%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+5-150%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+350%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000" baseline="30000" dirty="0">
                        <a:effectLst/>
                        <a:latin typeface="+mn-lt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aseline="30000" dirty="0">
                          <a:effectLst/>
                          <a:latin typeface="+mn-lt"/>
                        </a:rPr>
                        <a:t> no data</a:t>
                      </a:r>
                      <a:endParaRPr lang="en-US" sz="2000" b="1" dirty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40233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aseline="30000" dirty="0">
                        <a:effectLst/>
                        <a:latin typeface="+mn-lt"/>
                      </a:endParaRPr>
                    </a:p>
                    <a:p>
                      <a:pPr marL="0" marR="0" lvl="0" indent="0" algn="ctr" defTabSz="40233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aseline="30000" dirty="0">
                          <a:effectLst/>
                          <a:latin typeface="+mn-lt"/>
                        </a:rPr>
                        <a:t>  no data</a:t>
                      </a:r>
                      <a:endParaRPr lang="en-US" sz="2000" b="1" dirty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2000" b="1" dirty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40233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aseline="30000" dirty="0">
                          <a:effectLst/>
                          <a:latin typeface="+mn-lt"/>
                        </a:rPr>
                        <a:t>  </a:t>
                      </a:r>
                    </a:p>
                    <a:p>
                      <a:pPr marL="0" marR="0" lvl="0" indent="0" algn="ctr" defTabSz="40233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aseline="30000" dirty="0">
                          <a:effectLst/>
                          <a:latin typeface="+mn-lt"/>
                        </a:rPr>
                        <a:t> no data</a:t>
                      </a:r>
                      <a:endParaRPr lang="en-US" sz="2000" b="1" dirty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aseline="30000" dirty="0">
                          <a:effectLst/>
                          <a:latin typeface="+mn-lt"/>
                        </a:rPr>
                        <a:t> </a:t>
                      </a:r>
                      <a:endParaRPr lang="en-US" sz="2000" b="1" dirty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27526035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533400" y="1600200"/>
            <a:ext cx="7696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5918597" algn="l"/>
              </a:tabLst>
            </a:pPr>
            <a:r>
              <a:rPr lang="de-DE" sz="3600" b="1" dirty="0">
                <a:solidFill>
                  <a:srgbClr val="781E1A"/>
                </a:solidFill>
              </a:rPr>
              <a:t>Documented evidence from CA long- term trials – SI Handbook </a:t>
            </a:r>
            <a:endParaRPr lang="en-GB" sz="3600" b="1" dirty="0">
              <a:solidFill>
                <a:srgbClr val="781E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653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3800" y="762000"/>
            <a:ext cx="2209800" cy="1143000"/>
          </a:xfrm>
        </p:spPr>
        <p:txBody>
          <a:bodyPr/>
          <a:lstStyle/>
          <a:p>
            <a:r>
              <a:rPr lang="de-DE" sz="4400" b="1" dirty="0"/>
              <a:t>Impact</a:t>
            </a:r>
            <a:r>
              <a:rPr lang="de-DE" b="1" dirty="0"/>
              <a:t> </a:t>
            </a:r>
            <a:endParaRPr lang="en-US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52400" y="1600200"/>
            <a:ext cx="8763000" cy="4419600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de-DE" sz="3200" b="1" dirty="0"/>
              <a:t>Extension</a:t>
            </a:r>
            <a:r>
              <a:rPr lang="de-DE" sz="2800" dirty="0"/>
              <a:t> of CA systems to more than 50,000 farmers from 2011-2018</a:t>
            </a:r>
          </a:p>
          <a:p>
            <a:pPr>
              <a:spcBef>
                <a:spcPts val="300"/>
              </a:spcBef>
            </a:pPr>
            <a:r>
              <a:rPr lang="de-DE" sz="3200" b="1" dirty="0"/>
              <a:t>Pigeonpea intercropping </a:t>
            </a:r>
            <a:r>
              <a:rPr lang="de-DE" sz="2800" dirty="0"/>
              <a:t>scaled to more than 1350 farmers</a:t>
            </a:r>
          </a:p>
          <a:p>
            <a:pPr>
              <a:spcBef>
                <a:spcPts val="300"/>
              </a:spcBef>
            </a:pPr>
            <a:r>
              <a:rPr lang="de-DE" sz="2800" dirty="0"/>
              <a:t>Soybean – a </a:t>
            </a:r>
            <a:r>
              <a:rPr lang="de-DE" sz="3200" b="1" dirty="0"/>
              <a:t>common crop </a:t>
            </a:r>
            <a:r>
              <a:rPr lang="de-DE" sz="2800" dirty="0"/>
              <a:t>now in target districts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257964"/>
            <a:ext cx="9144000" cy="3285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4645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733800" y="762000"/>
            <a:ext cx="2209800" cy="1143000"/>
          </a:xfrm>
        </p:spPr>
        <p:txBody>
          <a:bodyPr/>
          <a:lstStyle/>
          <a:p>
            <a:r>
              <a:rPr lang="de-DE" sz="4400" b="1" dirty="0"/>
              <a:t>Impact</a:t>
            </a:r>
            <a:r>
              <a:rPr lang="de-DE" b="1" dirty="0"/>
              <a:t> </a:t>
            </a:r>
            <a:endParaRPr lang="en-US" b="1" dirty="0"/>
          </a:p>
        </p:txBody>
      </p:sp>
      <p:sp>
        <p:nvSpPr>
          <p:cNvPr id="5" name="Text Placeholder 2"/>
          <p:cNvSpPr txBox="1">
            <a:spLocks/>
          </p:cNvSpPr>
          <p:nvPr/>
        </p:nvSpPr>
        <p:spPr>
          <a:xfrm>
            <a:off x="152400" y="1600200"/>
            <a:ext cx="8763000" cy="4419600"/>
          </a:xfrm>
          <a:prstGeom prst="rect">
            <a:avLst/>
          </a:prstGeom>
        </p:spPr>
        <p:txBody>
          <a:bodyPr/>
          <a:lstStyle>
            <a:lvl1pPr marL="3429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56734"/>
              </a:buClr>
              <a:buFont typeface="Wingdings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6397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56734"/>
              </a:buClr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004888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56734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Palatino Linotype" panose="02040502050505030304" pitchFamily="18" charset="0"/>
                <a:ea typeface="MS PGothic" pitchFamily="34" charset="-128"/>
                <a:cs typeface="+mn-cs"/>
              </a:defRPr>
            </a:lvl3pPr>
            <a:lvl4pPr marL="127952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56734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Palatino Linotype" panose="02040502050505030304" pitchFamily="18" charset="0"/>
                <a:ea typeface="MS PGothic" pitchFamily="34" charset="-128"/>
                <a:cs typeface="+mn-cs"/>
              </a:defRPr>
            </a:lvl4pPr>
            <a:lvl5pPr marL="15541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56734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300"/>
              </a:spcBef>
            </a:pPr>
            <a:r>
              <a:rPr lang="de-DE" sz="3200" dirty="0"/>
              <a:t> three </a:t>
            </a:r>
            <a:r>
              <a:rPr lang="de-DE" sz="3200" b="1" dirty="0"/>
              <a:t>Annual bulletins </a:t>
            </a:r>
            <a:r>
              <a:rPr lang="de-DE" sz="3200" dirty="0"/>
              <a:t>(2014-2016</a:t>
            </a:r>
            <a:r>
              <a:rPr lang="de-DE" sz="3200" b="1" dirty="0"/>
              <a:t>)</a:t>
            </a:r>
          </a:p>
          <a:p>
            <a:pPr>
              <a:spcBef>
                <a:spcPts val="300"/>
              </a:spcBef>
            </a:pPr>
            <a:r>
              <a:rPr lang="de-DE" sz="3200" b="1" dirty="0"/>
              <a:t> Peer reviewed publications: </a:t>
            </a:r>
          </a:p>
          <a:p>
            <a:pPr>
              <a:spcBef>
                <a:spcPts val="300"/>
              </a:spcBef>
            </a:pPr>
            <a:r>
              <a:rPr lang="en-US" sz="1600" b="1" dirty="0" err="1"/>
              <a:t>Thierfelder,</a:t>
            </a:r>
            <a:r>
              <a:rPr lang="en-US" sz="1600" b="1" dirty="0"/>
              <a:t> C., </a:t>
            </a:r>
            <a:r>
              <a:rPr lang="en-US" sz="1600" dirty="0"/>
              <a:t>Baudron, F., </a:t>
            </a:r>
            <a:r>
              <a:rPr lang="en-US" sz="1600" dirty="0" err="1"/>
              <a:t>Setimela</a:t>
            </a:r>
            <a:r>
              <a:rPr lang="en-US" sz="1600" dirty="0"/>
              <a:t>, P., Nyagumbo, I., </a:t>
            </a:r>
            <a:r>
              <a:rPr lang="en-US" sz="1600" dirty="0" err="1"/>
              <a:t>Mupangwa</a:t>
            </a:r>
            <a:r>
              <a:rPr lang="en-US" sz="1600" dirty="0"/>
              <a:t>, W., Mhlanga, B., Lee, N. &amp; Gérard, B. (2018). Complementary practices supporting conservation agriculture in southern Africa. A review. </a:t>
            </a:r>
            <a:r>
              <a:rPr lang="en-US" sz="1600" i="1" dirty="0"/>
              <a:t>Agronomy for sustainable development, 38</a:t>
            </a:r>
            <a:r>
              <a:rPr lang="en-US" sz="1600" dirty="0"/>
              <a:t>(2), 16.</a:t>
            </a:r>
          </a:p>
          <a:p>
            <a:pPr>
              <a:spcBef>
                <a:spcPts val="300"/>
              </a:spcBef>
            </a:pPr>
            <a:r>
              <a:rPr lang="en-US" sz="1600" dirty="0" err="1"/>
              <a:t>Setimela</a:t>
            </a:r>
            <a:r>
              <a:rPr lang="en-US" sz="1600" dirty="0"/>
              <a:t>, P., </a:t>
            </a:r>
            <a:r>
              <a:rPr lang="en-US" sz="1600" dirty="0" err="1"/>
              <a:t>Gasura</a:t>
            </a:r>
            <a:r>
              <a:rPr lang="en-US" sz="1600" dirty="0"/>
              <a:t>, E., </a:t>
            </a:r>
            <a:r>
              <a:rPr lang="en-US" sz="1600" b="1" dirty="0" err="1"/>
              <a:t>Thierfelder,</a:t>
            </a:r>
            <a:r>
              <a:rPr lang="en-US" sz="1600" b="1" dirty="0"/>
              <a:t> C., </a:t>
            </a:r>
            <a:r>
              <a:rPr lang="en-US" sz="1600" dirty="0" err="1"/>
              <a:t>Zaman-Allah</a:t>
            </a:r>
            <a:r>
              <a:rPr lang="en-US" sz="1600" dirty="0"/>
              <a:t>, M., Cairns, J. E., &amp; </a:t>
            </a:r>
            <a:r>
              <a:rPr lang="en-US" sz="1600" dirty="0" err="1"/>
              <a:t>Boddupalli</a:t>
            </a:r>
            <a:r>
              <a:rPr lang="en-US" sz="1600" dirty="0"/>
              <a:t>, P. M. (2018). When the going gets tough: Performance of stress tolerant maize during the 2015/16 (El Niño) and 2016/17 (La Niña) season in southern Africa. </a:t>
            </a:r>
            <a:r>
              <a:rPr lang="en-US" sz="1600" i="1" dirty="0"/>
              <a:t>Agriculture, Ecosystems &amp; Environment, 268</a:t>
            </a:r>
            <a:r>
              <a:rPr lang="en-US" sz="1600" dirty="0"/>
              <a:t>, 79-89. </a:t>
            </a:r>
          </a:p>
          <a:p>
            <a:pPr>
              <a:spcBef>
                <a:spcPts val="300"/>
              </a:spcBef>
            </a:pPr>
            <a:r>
              <a:rPr lang="en-US" sz="1600" dirty="0"/>
              <a:t>Steward, P. R., Dougill, A. J., </a:t>
            </a:r>
            <a:r>
              <a:rPr lang="en-US" sz="1600" b="1" dirty="0" err="1"/>
              <a:t>Thierfelder,</a:t>
            </a:r>
            <a:r>
              <a:rPr lang="en-US" sz="1600" b="1" dirty="0"/>
              <a:t> C</a:t>
            </a:r>
            <a:r>
              <a:rPr lang="en-US" sz="1600" dirty="0"/>
              <a:t>., </a:t>
            </a:r>
            <a:r>
              <a:rPr lang="en-US" sz="1600" dirty="0" err="1"/>
              <a:t>Pittelkow</a:t>
            </a:r>
            <a:r>
              <a:rPr lang="en-US" sz="1600" dirty="0"/>
              <a:t>, C. M., Stringer, L. C., </a:t>
            </a:r>
            <a:r>
              <a:rPr lang="en-US" sz="1600" dirty="0" err="1"/>
              <a:t>Kudzala</a:t>
            </a:r>
            <a:r>
              <a:rPr lang="en-US" sz="1600" dirty="0"/>
              <a:t>, M., &amp; Shackelford, G. E. (2018). The adaptive capacity of maize-based conservation agriculture systems to climate stress in tropical and subtropical environments: A meta-regression of yields. </a:t>
            </a:r>
            <a:r>
              <a:rPr lang="en-US" sz="1600" i="1" dirty="0"/>
              <a:t>Agriculture, Ecosystems &amp; Environment, 251</a:t>
            </a:r>
            <a:r>
              <a:rPr lang="en-US" sz="1600" dirty="0"/>
              <a:t>, 194-202. </a:t>
            </a:r>
          </a:p>
          <a:p>
            <a:pPr>
              <a:spcBef>
                <a:spcPts val="300"/>
              </a:spcBef>
            </a:pPr>
            <a:r>
              <a:rPr lang="en-US" sz="1600" b="1" dirty="0" err="1"/>
              <a:t>Thierfelder,</a:t>
            </a:r>
            <a:r>
              <a:rPr lang="en-US" sz="1600" b="1" dirty="0"/>
              <a:t> C., </a:t>
            </a:r>
            <a:r>
              <a:rPr lang="en-US" sz="1600" dirty="0" err="1"/>
              <a:t>Chivenge</a:t>
            </a:r>
            <a:r>
              <a:rPr lang="en-US" sz="1600" dirty="0"/>
              <a:t>, P., </a:t>
            </a:r>
            <a:r>
              <a:rPr lang="en-US" sz="1600" dirty="0" err="1"/>
              <a:t>Mupangwa</a:t>
            </a:r>
            <a:r>
              <a:rPr lang="en-US" sz="1600" dirty="0"/>
              <a:t>, W., </a:t>
            </a:r>
            <a:r>
              <a:rPr lang="en-US" sz="1600" dirty="0" err="1"/>
              <a:t>Rosenstock</a:t>
            </a:r>
            <a:r>
              <a:rPr lang="en-US" sz="1600" dirty="0"/>
              <a:t>, T. S., </a:t>
            </a:r>
            <a:r>
              <a:rPr lang="en-US" sz="1600" dirty="0" err="1"/>
              <a:t>Lamanna</a:t>
            </a:r>
            <a:r>
              <a:rPr lang="en-US" sz="1600" dirty="0"/>
              <a:t>, C., &amp; Eyre, J. X. (2017). How climate-smart is conservation agriculture (CA)?–its potential to deliver on adaptation, mitigation and productivity on smallholder farms in southern Africa. </a:t>
            </a:r>
            <a:r>
              <a:rPr lang="en-US" sz="1600" i="1" dirty="0"/>
              <a:t>Food Security, 9</a:t>
            </a:r>
            <a:r>
              <a:rPr lang="en-US" sz="1600" dirty="0"/>
              <a:t>, 537-560. </a:t>
            </a:r>
          </a:p>
          <a:p>
            <a:pPr>
              <a:spcBef>
                <a:spcPts val="300"/>
              </a:spcBef>
            </a:pPr>
            <a:r>
              <a:rPr lang="en-US" sz="1600" dirty="0" err="1"/>
              <a:t>Mupangwa</a:t>
            </a:r>
            <a:r>
              <a:rPr lang="en-US" sz="1600" dirty="0"/>
              <a:t>, W., </a:t>
            </a:r>
            <a:r>
              <a:rPr lang="en-US" sz="1600" dirty="0" err="1"/>
              <a:t>Mutenje</a:t>
            </a:r>
            <a:r>
              <a:rPr lang="en-US" sz="1600" dirty="0"/>
              <a:t>, M., </a:t>
            </a:r>
            <a:r>
              <a:rPr lang="en-US" sz="1600" b="1" dirty="0" err="1"/>
              <a:t>Thierfelder,</a:t>
            </a:r>
            <a:r>
              <a:rPr lang="en-US" sz="1600" b="1" dirty="0"/>
              <a:t> C</a:t>
            </a:r>
            <a:r>
              <a:rPr lang="en-US" sz="1600" dirty="0"/>
              <a:t>., Mwila, M., Malumo, H., </a:t>
            </a:r>
            <a:r>
              <a:rPr lang="en-US" sz="1600" dirty="0" err="1"/>
              <a:t>Mujeyi</a:t>
            </a:r>
            <a:r>
              <a:rPr lang="en-US" sz="1600" dirty="0"/>
              <a:t>, A., &amp; </a:t>
            </a:r>
            <a:r>
              <a:rPr lang="en-US" sz="1600" dirty="0" err="1"/>
              <a:t>Setimela</a:t>
            </a:r>
            <a:r>
              <a:rPr lang="en-US" sz="1600" dirty="0"/>
              <a:t>, P. (2017). Productivity and profitability of manual and mechanized conservation agriculture (CA) systems in Eastern Zambia. </a:t>
            </a:r>
            <a:r>
              <a:rPr lang="en-US" sz="1600" i="1" dirty="0"/>
              <a:t>Renewable Agriculture and Food Systems</a:t>
            </a:r>
            <a:r>
              <a:rPr lang="en-US" sz="1600" dirty="0"/>
              <a:t>, 1-15.  </a:t>
            </a:r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val="19909556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00800" y="5903893"/>
            <a:ext cx="2743200" cy="954107"/>
          </a:xfrm>
          <a:prstGeom prst="rect">
            <a:avLst/>
          </a:prstGeom>
          <a:solidFill>
            <a:schemeClr val="bg1">
              <a:lumMod val="95000"/>
              <a:alpha val="61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2800" b="1" dirty="0"/>
              <a:t>Conservation agriuclture </a:t>
            </a:r>
            <a:endParaRPr lang="en-US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5903893"/>
            <a:ext cx="2743200" cy="954107"/>
          </a:xfrm>
          <a:prstGeom prst="rect">
            <a:avLst/>
          </a:prstGeom>
          <a:solidFill>
            <a:schemeClr val="bg1">
              <a:lumMod val="95000"/>
              <a:alpha val="61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2800" b="1" dirty="0"/>
              <a:t>Conventional agriuclture 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2471257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73184716"/>
              </p:ext>
            </p:extLst>
          </p:nvPr>
        </p:nvGraphicFramePr>
        <p:xfrm>
          <a:off x="152400" y="2209800"/>
          <a:ext cx="8839200" cy="46395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85800" y="1371600"/>
            <a:ext cx="82296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Manual Sustainable intensification practices 2012- 2018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90154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7262164"/>
              </p:ext>
            </p:extLst>
          </p:nvPr>
        </p:nvGraphicFramePr>
        <p:xfrm>
          <a:off x="457200" y="2133600"/>
          <a:ext cx="85344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09600" y="1371600"/>
            <a:ext cx="83820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/>
              <a:t>Mechanised Sustainable Intensification Practices Net Benefits (2012-2018)</a:t>
            </a:r>
            <a:endParaRPr lang="en-US" sz="3200" b="1" dirty="0"/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48167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889E15A-1209-48D7-9216-CE99486F46CB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3712815" y="996482"/>
            <a:ext cx="5722937" cy="429260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EFA4C5E-7BC7-4E06-9114-C35A82C5FD58}"/>
              </a:ext>
            </a:extLst>
          </p:cNvPr>
          <p:cNvSpPr txBox="1"/>
          <p:nvPr/>
        </p:nvSpPr>
        <p:spPr>
          <a:xfrm>
            <a:off x="182653" y="2349412"/>
            <a:ext cx="3860217" cy="367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86A2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Land degradation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 farm and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landscape level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86A2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is the major limitation to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  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food security and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income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86A2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for smallholder farmers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 southern Africa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4F4D2D-A922-46E7-97BB-F65F70A2B199}"/>
              </a:ext>
            </a:extLst>
          </p:cNvPr>
          <p:cNvSpPr txBox="1"/>
          <p:nvPr/>
        </p:nvSpPr>
        <p:spPr>
          <a:xfrm>
            <a:off x="164180" y="1447800"/>
            <a:ext cx="37611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strike="noStrike" kern="1200" cap="none" spc="0" normalizeH="0" baseline="0" noProof="0" dirty="0">
                <a:ln>
                  <a:noFill/>
                </a:ln>
                <a:solidFill>
                  <a:srgbClr val="781E1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Introduction</a:t>
            </a:r>
          </a:p>
        </p:txBody>
      </p:sp>
      <p:pic>
        <p:nvPicPr>
          <p:cNvPr id="7" name="Content Placeholder 4">
            <a:extLst>
              <a:ext uri="{FF2B5EF4-FFF2-40B4-BE49-F238E27FC236}">
                <a16:creationId xmlns:a16="http://schemas.microsoft.com/office/drawing/2014/main" id="{E889E15A-1209-48D7-9216-CE99486F46C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3933031" y="1477168"/>
            <a:ext cx="5722937" cy="429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1928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5352506" y="1066800"/>
            <a:ext cx="359937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dirty="0">
                <a:solidFill>
                  <a:srgbClr val="781E1A"/>
                </a:solidFill>
                <a:latin typeface="+mn-lt"/>
              </a:rPr>
              <a:t>Risk exposure- Zambia</a:t>
            </a:r>
          </a:p>
        </p:txBody>
      </p:sp>
      <p:pic>
        <p:nvPicPr>
          <p:cNvPr id="5" name="Picture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087"/>
          <a:stretch/>
        </p:blipFill>
        <p:spPr>
          <a:xfrm>
            <a:off x="228600" y="1371600"/>
            <a:ext cx="5019818" cy="531181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449309" y="4495800"/>
            <a:ext cx="35302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Rainfall Coefficient of variation </a:t>
            </a:r>
          </a:p>
        </p:txBody>
      </p:sp>
    </p:spTree>
    <p:extLst>
      <p:ext uri="{BB962C8B-B14F-4D97-AF65-F5344CB8AC3E}">
        <p14:creationId xmlns:p14="http://schemas.microsoft.com/office/powerpoint/2010/main" val="7631139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1447800"/>
            <a:ext cx="8229600" cy="1143000"/>
          </a:xfrm>
        </p:spPr>
        <p:txBody>
          <a:bodyPr/>
          <a:lstStyle/>
          <a:p>
            <a:r>
              <a:rPr lang="en-ZW" sz="4000" b="1" dirty="0"/>
              <a:t>Observable benefits</a:t>
            </a:r>
            <a:endParaRPr lang="en-GB" sz="4000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52400" y="2362089"/>
            <a:ext cx="4800600" cy="4419600"/>
          </a:xfrm>
        </p:spPr>
        <p:txBody>
          <a:bodyPr/>
          <a:lstStyle/>
          <a:p>
            <a:r>
              <a:rPr lang="en-ZW" sz="2800" dirty="0"/>
              <a:t>Social benefit - </a:t>
            </a:r>
            <a:r>
              <a:rPr lang="en-ZW" sz="3200" b="1" dirty="0"/>
              <a:t>labour saving </a:t>
            </a:r>
            <a:r>
              <a:rPr lang="en-ZW" sz="2800" dirty="0"/>
              <a:t>(25-35 labours days ha</a:t>
            </a:r>
            <a:r>
              <a:rPr lang="en-ZW" sz="2800" baseline="30000" dirty="0"/>
              <a:t>-1</a:t>
            </a:r>
            <a:r>
              <a:rPr lang="en-ZW" sz="2800" dirty="0"/>
              <a:t>)</a:t>
            </a:r>
          </a:p>
          <a:p>
            <a:r>
              <a:rPr lang="en-ZW" sz="3200" b="1" dirty="0"/>
              <a:t>Diversification</a:t>
            </a:r>
            <a:r>
              <a:rPr lang="en-ZW" sz="2800" dirty="0"/>
              <a:t> - decreasing risks from production and market volatility</a:t>
            </a:r>
          </a:p>
          <a:p>
            <a:r>
              <a:rPr lang="en-ZW" sz="3200" b="1" dirty="0"/>
              <a:t>Yield benefits </a:t>
            </a:r>
            <a:r>
              <a:rPr lang="en-ZW" sz="2800" dirty="0"/>
              <a:t>more visible with increased climate variability</a:t>
            </a:r>
            <a:endParaRPr lang="en-GB" sz="28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055700"/>
              </p:ext>
            </p:extLst>
          </p:nvPr>
        </p:nvGraphicFramePr>
        <p:xfrm>
          <a:off x="5334000" y="1219200"/>
          <a:ext cx="3505994" cy="47970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SPW 10.0 Graph" r:id="rId3" imgW="5434200" imgH="7435800" progId="SigmaPlotGraphicObject.9">
                  <p:embed/>
                </p:oleObj>
              </mc:Choice>
              <mc:Fallback>
                <p:oleObj name="SPW 10.0 Graph" r:id="rId3" imgW="5434200" imgH="7435800" progId="SigmaPlotGraphicObject.9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34000" y="1219200"/>
                        <a:ext cx="3505994" cy="47970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6096000" y="6277211"/>
            <a:ext cx="251618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Font typeface="Arial Narrow" pitchFamily="34" charset="0"/>
              <a:buChar char="●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>
              <a:spcBef>
                <a:spcPct val="20000"/>
              </a:spcBef>
              <a:buClr>
                <a:srgbClr val="669900"/>
              </a:buClr>
              <a:buFont typeface="Wingdings 3" pitchFamily="18" charset="2"/>
              <a:buChar char=""/>
              <a:defRPr sz="2400">
                <a:solidFill>
                  <a:srgbClr val="292929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2pPr>
            <a:lvl3pPr marL="1143000" indent="-228600">
              <a:spcBef>
                <a:spcPct val="20000"/>
              </a:spcBef>
              <a:buClr>
                <a:srgbClr val="336600"/>
              </a:buClr>
              <a:buFont typeface="Wingdings 2" pitchFamily="18" charset="2"/>
              <a:buChar char="®"/>
              <a:defRPr sz="2400">
                <a:solidFill>
                  <a:srgbClr val="292929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de-DE" altLang="en-US" sz="1600" b="1" dirty="0">
                <a:latin typeface="Arial" charset="0"/>
              </a:rPr>
              <a:t>Thierfelder et al. 2015b</a:t>
            </a:r>
            <a:endParaRPr lang="en-GB" altLang="en-US" sz="16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20913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777938"/>
              </p:ext>
            </p:extLst>
          </p:nvPr>
        </p:nvGraphicFramePr>
        <p:xfrm>
          <a:off x="152400" y="2133600"/>
          <a:ext cx="8662116" cy="43423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80109" y="1447800"/>
            <a:ext cx="87352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W" sz="3200" b="1" dirty="0"/>
              <a:t>CA-based practices applied by smallholder farmers</a:t>
            </a:r>
          </a:p>
          <a:p>
            <a:endParaRPr lang="en-US" sz="3200" b="1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2789380" y="2362200"/>
            <a:ext cx="0" cy="259080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389580" y="2362200"/>
            <a:ext cx="0" cy="259080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973620" y="2362200"/>
            <a:ext cx="0" cy="259080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191492" y="2362200"/>
            <a:ext cx="0" cy="259080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7553036" y="2362200"/>
            <a:ext cx="0" cy="259080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97778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8939320"/>
              </p:ext>
            </p:extLst>
          </p:nvPr>
        </p:nvGraphicFramePr>
        <p:xfrm>
          <a:off x="381000" y="2286000"/>
          <a:ext cx="8195256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52400" y="1447800"/>
            <a:ext cx="8686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/>
              <a:t>Scaling-out strategies and uptake of technologies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784556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447800"/>
            <a:ext cx="7848600" cy="1143000"/>
          </a:xfrm>
        </p:spPr>
        <p:txBody>
          <a:bodyPr/>
          <a:lstStyle/>
          <a:p>
            <a:r>
              <a:rPr lang="en-ZW" sz="3600" b="1" dirty="0">
                <a:solidFill>
                  <a:srgbClr val="781E1A"/>
                </a:solidFill>
              </a:rPr>
              <a:t>Drivers of Change to adopt SI practices</a:t>
            </a:r>
            <a:endParaRPr lang="en-GB" sz="3600" b="1" dirty="0">
              <a:solidFill>
                <a:srgbClr val="781E1A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04800" y="2133600"/>
            <a:ext cx="8229600" cy="4114800"/>
          </a:xfrm>
        </p:spPr>
        <p:txBody>
          <a:bodyPr/>
          <a:lstStyle/>
          <a:p>
            <a:pPr indent="-360000"/>
            <a:r>
              <a:rPr lang="en-ZW" sz="2800" dirty="0"/>
              <a:t>Quality of extension</a:t>
            </a:r>
          </a:p>
          <a:p>
            <a:pPr indent="-360000"/>
            <a:r>
              <a:rPr lang="en-ZW" sz="2800" dirty="0"/>
              <a:t>Market incentives</a:t>
            </a:r>
          </a:p>
          <a:p>
            <a:pPr indent="-360000"/>
            <a:r>
              <a:rPr lang="en-ZW" sz="2800" dirty="0"/>
              <a:t>Champions </a:t>
            </a:r>
          </a:p>
          <a:p>
            <a:pPr indent="-360000"/>
            <a:r>
              <a:rPr lang="en-ZW" sz="2800" dirty="0"/>
              <a:t>Community leadership and integration  (facilitates learning from each other)</a:t>
            </a:r>
          </a:p>
          <a:p>
            <a:pPr indent="-360000"/>
            <a:r>
              <a:rPr lang="en-ZW" sz="2800" dirty="0"/>
              <a:t>Multiple stakeholder alliances/ coordination</a:t>
            </a:r>
          </a:p>
          <a:p>
            <a:pPr indent="-360000"/>
            <a:r>
              <a:rPr lang="en-ZW" sz="2800" dirty="0"/>
              <a:t>External Assistance - (seed &amp; food aid programs) </a:t>
            </a:r>
          </a:p>
          <a:p>
            <a:pPr indent="-360000"/>
            <a:r>
              <a:rPr lang="en-ZW" sz="2800" dirty="0"/>
              <a:t>Anticipating and adapting to climate change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8017783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4566" y="0"/>
            <a:ext cx="9178565" cy="2219870"/>
          </a:xfrm>
          <a:prstGeom prst="rect">
            <a:avLst/>
          </a:prstGeom>
        </p:spPr>
      </p:pic>
      <p:sp>
        <p:nvSpPr>
          <p:cNvPr id="6" name="Text Placeholder 2"/>
          <p:cNvSpPr txBox="1">
            <a:spLocks/>
          </p:cNvSpPr>
          <p:nvPr/>
        </p:nvSpPr>
        <p:spPr>
          <a:xfrm>
            <a:off x="1782548" y="2573938"/>
            <a:ext cx="5867400" cy="1295400"/>
          </a:xfrm>
          <a:prstGeom prst="rect">
            <a:avLst/>
          </a:prstGeom>
        </p:spPr>
        <p:txBody>
          <a:bodyPr/>
          <a:lstStyle>
            <a:lvl1pPr marL="3429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56734"/>
              </a:buClr>
              <a:buFont typeface="Wingdings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6397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56734"/>
              </a:buClr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004888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56734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27952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56734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15541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56734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 algn="ctr">
              <a:buNone/>
            </a:pPr>
            <a:r>
              <a:rPr lang="en-GB" sz="4400" b="1" dirty="0"/>
              <a:t>Associated practices</a:t>
            </a:r>
            <a:endParaRPr lang="en-GB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4566" y="3869338"/>
            <a:ext cx="9195884" cy="298866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18" y="2660208"/>
            <a:ext cx="1800616" cy="762000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59184" y="2384225"/>
            <a:ext cx="1443182" cy="127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0237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23435" y="1983496"/>
            <a:ext cx="8686800" cy="4419600"/>
          </a:xfrm>
        </p:spPr>
        <p:txBody>
          <a:bodyPr/>
          <a:lstStyle/>
          <a:p>
            <a:r>
              <a:rPr lang="en-GB" sz="2800" b="1" dirty="0"/>
              <a:t>Sustainable intensification </a:t>
            </a:r>
            <a:r>
              <a:rPr lang="en-GB" sz="2400" dirty="0"/>
              <a:t>in reach of farmers</a:t>
            </a:r>
          </a:p>
          <a:p>
            <a:r>
              <a:rPr lang="en-GB" sz="2800" b="1" dirty="0"/>
              <a:t>Combining CSA options </a:t>
            </a:r>
            <a:r>
              <a:rPr lang="en-GB" sz="2400" dirty="0"/>
              <a:t>increases overall resilience</a:t>
            </a:r>
          </a:p>
          <a:p>
            <a:r>
              <a:rPr lang="en-GB" sz="2800" b="1" dirty="0"/>
              <a:t>Our strategy: </a:t>
            </a:r>
            <a:r>
              <a:rPr lang="en-GB" sz="2400" dirty="0"/>
              <a:t>plant Groundnuts and Pigeonpea at optimal spacing under no-tillage and rotate with maize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19200" y="1295400"/>
            <a:ext cx="7086600" cy="1143000"/>
          </a:xfrm>
        </p:spPr>
        <p:txBody>
          <a:bodyPr/>
          <a:lstStyle/>
          <a:p>
            <a:r>
              <a:rPr lang="en-GB" sz="3600" b="1" dirty="0">
                <a:solidFill>
                  <a:schemeClr val="tx1"/>
                </a:solidFill>
              </a:rPr>
              <a:t>Doubled-up legume systems under CA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31" y="4193296"/>
            <a:ext cx="9136933" cy="2664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8844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4869530"/>
              </p:ext>
            </p:extLst>
          </p:nvPr>
        </p:nvGraphicFramePr>
        <p:xfrm>
          <a:off x="4572000" y="2057400"/>
          <a:ext cx="4419600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028665"/>
              </p:ext>
            </p:extLst>
          </p:nvPr>
        </p:nvGraphicFramePr>
        <p:xfrm>
          <a:off x="76200" y="2057400"/>
          <a:ext cx="4495800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04800" y="1524000"/>
            <a:ext cx="396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/>
              <a:t>Legume yields in 2016/2017</a:t>
            </a:r>
            <a:endParaRPr lang="en-US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800600" y="1524000"/>
            <a:ext cx="396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/>
              <a:t>Legume yields in 2017/2018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0408591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86099" y="1068673"/>
            <a:ext cx="5105400" cy="1143000"/>
          </a:xfrm>
        </p:spPr>
        <p:txBody>
          <a:bodyPr/>
          <a:lstStyle/>
          <a:p>
            <a:r>
              <a:rPr lang="en-GB" sz="3600" b="1" dirty="0">
                <a:solidFill>
                  <a:schemeClr val="tx1"/>
                </a:solidFill>
              </a:rPr>
              <a:t>GMCC intercropping trials</a:t>
            </a:r>
            <a:endParaRPr lang="en-GB" sz="3600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28600" y="1905000"/>
            <a:ext cx="4800600" cy="4419600"/>
          </a:xfrm>
        </p:spPr>
        <p:txBody>
          <a:bodyPr/>
          <a:lstStyle/>
          <a:p>
            <a:r>
              <a:rPr lang="en-GB" sz="2800" b="1" dirty="0"/>
              <a:t>GMCC </a:t>
            </a:r>
            <a:r>
              <a:rPr lang="en-GB" sz="2400" dirty="0"/>
              <a:t>provide groundcover, weed control, fertility, food, feed and fodder</a:t>
            </a:r>
          </a:p>
          <a:p>
            <a:r>
              <a:rPr lang="en-GB" sz="2400" dirty="0"/>
              <a:t>The question: how to </a:t>
            </a:r>
            <a:r>
              <a:rPr lang="en-GB" sz="2800" b="1" dirty="0"/>
              <a:t>intensify and diversify </a:t>
            </a:r>
            <a:r>
              <a:rPr lang="en-GB" sz="2400" dirty="0"/>
              <a:t>maize-based low input agriculture systems?</a:t>
            </a:r>
          </a:p>
          <a:p>
            <a:r>
              <a:rPr lang="en-GB" sz="2400" dirty="0"/>
              <a:t>Men more interested in </a:t>
            </a:r>
            <a:r>
              <a:rPr lang="en-GB" sz="2800" b="1" dirty="0"/>
              <a:t>cash return</a:t>
            </a:r>
            <a:r>
              <a:rPr lang="en-GB" sz="2400" dirty="0"/>
              <a:t> from grain</a:t>
            </a:r>
          </a:p>
          <a:p>
            <a:r>
              <a:rPr lang="en-GB" sz="2400" dirty="0"/>
              <a:t>Women more interested </a:t>
            </a:r>
            <a:r>
              <a:rPr lang="en-GB" sz="2800" b="1" dirty="0"/>
              <a:t>in weed control and nutrition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7660"/>
          <a:stretch/>
        </p:blipFill>
        <p:spPr>
          <a:xfrm>
            <a:off x="5638799" y="2045616"/>
            <a:ext cx="3368511" cy="25263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38798" y="4221154"/>
            <a:ext cx="3368511" cy="2332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6928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Chart 1"/>
          <p:cNvGraphicFramePr/>
          <p:nvPr>
            <p:extLst/>
          </p:nvPr>
        </p:nvGraphicFramePr>
        <p:xfrm>
          <a:off x="6823" y="855677"/>
          <a:ext cx="4139952" cy="58136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076056" y="394012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/>
              <a:t>Grain yield 2017/2018</a:t>
            </a:r>
            <a:endParaRPr lang="en-US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91952" y="413048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/>
              <a:t>Grain yield 2016/2017</a:t>
            </a:r>
            <a:endParaRPr lang="en-US" sz="2400" b="1" dirty="0"/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/>
          </p:nvPr>
        </p:nvGraphicFramePr>
        <p:xfrm>
          <a:off x="4047165" y="764704"/>
          <a:ext cx="4917324" cy="6093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428325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28600" y="1676400"/>
            <a:ext cx="7772400" cy="838200"/>
          </a:xfrm>
        </p:spPr>
        <p:txBody>
          <a:bodyPr/>
          <a:lstStyle/>
          <a:p>
            <a:r>
              <a:rPr lang="de-DE" sz="4000" b="1" dirty="0">
                <a:solidFill>
                  <a:srgbClr val="781E1A"/>
                </a:solidFill>
                <a:latin typeface="+mn-lt"/>
              </a:rPr>
              <a:t>The Challenges </a:t>
            </a:r>
            <a:endParaRPr lang="en-US" sz="4000" b="1" dirty="0">
              <a:solidFill>
                <a:srgbClr val="781E1A"/>
              </a:solidFill>
              <a:latin typeface="+mn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FA4C5E-7BC7-4E06-9114-C35A82C5FD58}"/>
              </a:ext>
            </a:extLst>
          </p:cNvPr>
          <p:cNvSpPr txBox="1"/>
          <p:nvPr/>
        </p:nvSpPr>
        <p:spPr>
          <a:xfrm>
            <a:off x="304800" y="2590800"/>
            <a:ext cx="4267200" cy="367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86A2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Farm productivity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400" b="1" dirty="0">
                <a:latin typeface="Calibri" panose="020F0502020204030204"/>
              </a:rPr>
              <a:t>  Maize yields around 2.1t ha</a:t>
            </a:r>
            <a:r>
              <a:rPr lang="de-DE" sz="2400" b="1" baseline="30000" dirty="0">
                <a:latin typeface="Calibri" panose="020F0502020204030204"/>
              </a:rPr>
              <a:t>-1</a:t>
            </a:r>
            <a:r>
              <a:rPr lang="de-DE" sz="2400" b="1" dirty="0">
                <a:latin typeface="Calibri" panose="020F0502020204030204"/>
              </a:rPr>
              <a:t>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686A2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Fertilizer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Expensive</a:t>
            </a:r>
            <a:r>
              <a:rPr kumimoji="0" lang="en-US" sz="24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recourse for cash constrained farmers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800" b="1" dirty="0">
                <a:solidFill>
                  <a:srgbClr val="686A2B"/>
                </a:solidFill>
                <a:latin typeface="Calibri" panose="020F0502020204030204"/>
              </a:rPr>
              <a:t>Cropping systems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 southern Africa are extractive and lead to soil degradation</a:t>
            </a: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526" y="4191000"/>
            <a:ext cx="3067496" cy="2590800"/>
          </a:xfrm>
          <a:prstGeom prst="rect">
            <a:avLst/>
          </a:prstGeom>
          <a:noFill/>
          <a:ln w="254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24526" y="1182360"/>
            <a:ext cx="3067496" cy="2799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92586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-44624"/>
            <a:ext cx="9144000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Chart 1"/>
          <p:cNvGraphicFramePr>
            <a:graphicFrameLocks/>
          </p:cNvGraphicFramePr>
          <p:nvPr>
            <p:extLst/>
          </p:nvPr>
        </p:nvGraphicFramePr>
        <p:xfrm>
          <a:off x="4283968" y="188640"/>
          <a:ext cx="4593287" cy="6480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Chart 2"/>
          <p:cNvGraphicFramePr>
            <a:graphicFrameLocks/>
          </p:cNvGraphicFramePr>
          <p:nvPr>
            <p:extLst/>
          </p:nvPr>
        </p:nvGraphicFramePr>
        <p:xfrm>
          <a:off x="323528" y="548680"/>
          <a:ext cx="3869872" cy="5832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076056" y="394012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/>
              <a:t>Grain yield 2017/2018</a:t>
            </a:r>
            <a:endParaRPr lang="en-US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899592" y="413048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/>
              <a:t>Grain yield 2016/2017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15081534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311" y="-5970"/>
            <a:ext cx="9144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539552" y="98756"/>
            <a:ext cx="81369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008000"/>
                </a:solidFill>
              </a:rPr>
              <a:t>Combined maize and legume grain yield, Zambia, 2017/2018</a:t>
            </a:r>
          </a:p>
        </p:txBody>
      </p:sp>
      <p:graphicFrame>
        <p:nvGraphicFramePr>
          <p:cNvPr id="6" name="Chart 5"/>
          <p:cNvGraphicFramePr/>
          <p:nvPr>
            <p:extLst/>
          </p:nvPr>
        </p:nvGraphicFramePr>
        <p:xfrm>
          <a:off x="43625" y="1340768"/>
          <a:ext cx="8848855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8054718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539552" y="116632"/>
            <a:ext cx="84249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008000"/>
                </a:solidFill>
              </a:rPr>
              <a:t>Combined maize/legume biomass yield, Zambia, 2017/2018</a:t>
            </a:r>
          </a:p>
          <a:p>
            <a:pPr algn="ctr"/>
            <a:r>
              <a:rPr lang="en-GB" sz="3600" b="1" dirty="0">
                <a:solidFill>
                  <a:srgbClr val="008000"/>
                </a:solidFill>
              </a:rPr>
              <a:t> </a:t>
            </a:r>
          </a:p>
        </p:txBody>
      </p:sp>
      <p:graphicFrame>
        <p:nvGraphicFramePr>
          <p:cNvPr id="6" name="Chart 5"/>
          <p:cNvGraphicFramePr/>
          <p:nvPr>
            <p:extLst/>
          </p:nvPr>
        </p:nvGraphicFramePr>
        <p:xfrm>
          <a:off x="179512" y="1582507"/>
          <a:ext cx="8784976" cy="51588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6499747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69252" cy="679474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9236"/>
            <a:ext cx="8229600" cy="1143000"/>
          </a:xfrm>
        </p:spPr>
        <p:txBody>
          <a:bodyPr>
            <a:noAutofit/>
          </a:bodyPr>
          <a:lstStyle/>
          <a:p>
            <a:r>
              <a:rPr lang="en-GB" sz="4000" b="1" dirty="0"/>
              <a:t>Agro-ecological management of Fall armyworm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0800" y="3973489"/>
            <a:ext cx="2683256" cy="201244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00798" y="1778390"/>
            <a:ext cx="2683257" cy="2031610"/>
          </a:xfrm>
          <a:prstGeom prst="rect">
            <a:avLst/>
          </a:prstGeom>
        </p:spPr>
      </p:pic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3164314754"/>
              </p:ext>
            </p:extLst>
          </p:nvPr>
        </p:nvGraphicFramePr>
        <p:xfrm>
          <a:off x="0" y="1270109"/>
          <a:ext cx="6086480" cy="27033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1230783814"/>
              </p:ext>
            </p:extLst>
          </p:nvPr>
        </p:nvGraphicFramePr>
        <p:xfrm>
          <a:off x="142880" y="4191000"/>
          <a:ext cx="5943600" cy="2691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284688" y="6384821"/>
            <a:ext cx="28546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/>
              <a:t>Thierfelder, 2018 unpublished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90169813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350838"/>
            <a:ext cx="8229600" cy="1143000"/>
          </a:xfrm>
        </p:spPr>
        <p:txBody>
          <a:bodyPr/>
          <a:lstStyle/>
          <a:p>
            <a:r>
              <a:rPr lang="en-GB" b="1" dirty="0">
                <a:solidFill>
                  <a:srgbClr val="A50021"/>
                </a:solidFill>
              </a:rPr>
              <a:t>On-station results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84784"/>
            <a:ext cx="9144000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36536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-44624"/>
            <a:ext cx="9144000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31866" y="332656"/>
            <a:ext cx="8953500" cy="70167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altLang="en-US" sz="40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Objectives: Legume intercropping trial</a:t>
            </a:r>
            <a:endParaRPr lang="en-US" altLang="en-US" sz="4000" dirty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89325" y="1340768"/>
            <a:ext cx="8892480" cy="270351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17550" indent="-358775">
              <a:spcBef>
                <a:spcPct val="30000"/>
              </a:spcBef>
              <a:buClr>
                <a:srgbClr val="990000"/>
              </a:buClr>
              <a:buFontTx/>
              <a:buChar char="•"/>
            </a:pPr>
            <a:endParaRPr lang="en-GB" altLang="en-US" sz="2800" dirty="0">
              <a:latin typeface="Calibri" panose="020F0502020204030204" pitchFamily="34" charset="0"/>
            </a:endParaRPr>
          </a:p>
          <a:p>
            <a:pPr marL="358775" indent="0">
              <a:spcBef>
                <a:spcPct val="30000"/>
              </a:spcBef>
              <a:buClr>
                <a:srgbClr val="990000"/>
              </a:buClr>
              <a:buNone/>
            </a:pPr>
            <a:endParaRPr lang="en-GB" altLang="en-US" sz="2800" dirty="0">
              <a:latin typeface="Calibri" panose="020F0502020204030204" pitchFamily="34" charset="0"/>
            </a:endParaRPr>
          </a:p>
          <a:p>
            <a:pPr marL="717550" indent="-358775">
              <a:spcBef>
                <a:spcPct val="30000"/>
              </a:spcBef>
              <a:buClr>
                <a:srgbClr val="990000"/>
              </a:buClr>
              <a:buFontTx/>
              <a:buChar char="•"/>
            </a:pPr>
            <a:endParaRPr lang="en-GB" altLang="en-US" sz="2800" b="1" dirty="0">
              <a:latin typeface="Calibri" panose="020F0502020204030204" pitchFamily="34" charset="0"/>
            </a:endParaRPr>
          </a:p>
          <a:p>
            <a:pPr marL="717550" indent="-358775">
              <a:spcBef>
                <a:spcPct val="30000"/>
              </a:spcBef>
              <a:buClr>
                <a:srgbClr val="990000"/>
              </a:buClr>
              <a:buFontTx/>
              <a:buChar char="•"/>
            </a:pPr>
            <a:endParaRPr lang="en-GB" altLang="en-US" sz="2800" b="1" dirty="0">
              <a:latin typeface="Calibri" panose="020F0502020204030204" pitchFamily="34" charset="0"/>
            </a:endParaRPr>
          </a:p>
          <a:p>
            <a:pPr marL="358775" indent="0">
              <a:spcBef>
                <a:spcPct val="30000"/>
              </a:spcBef>
              <a:buClr>
                <a:srgbClr val="990000"/>
              </a:buClr>
              <a:buNone/>
            </a:pPr>
            <a:endParaRPr lang="en-GB" altLang="en-US" sz="2800" b="1" dirty="0">
              <a:latin typeface="Calibri" panose="020F0502020204030204" pitchFamily="34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95536" y="1196752"/>
            <a:ext cx="8892480" cy="270351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17550" indent="-358775">
              <a:spcBef>
                <a:spcPct val="30000"/>
              </a:spcBef>
              <a:spcAft>
                <a:spcPts val="1800"/>
              </a:spcAft>
              <a:buClr>
                <a:srgbClr val="990000"/>
              </a:buClr>
              <a:buFontTx/>
              <a:buChar char="•"/>
            </a:pPr>
            <a:r>
              <a:rPr lang="en-US" sz="2800" dirty="0"/>
              <a:t>To evaluate the </a:t>
            </a:r>
            <a:r>
              <a:rPr lang="en-US" sz="2800" b="1" dirty="0"/>
              <a:t>agronomic performance </a:t>
            </a:r>
            <a:r>
              <a:rPr lang="en-US" sz="2800" dirty="0"/>
              <a:t>of green manure cover crops on crop productivity, soil quality and residual effects </a:t>
            </a:r>
          </a:p>
          <a:p>
            <a:pPr marL="717550" indent="-358775">
              <a:spcBef>
                <a:spcPts val="0"/>
              </a:spcBef>
              <a:buClr>
                <a:srgbClr val="990000"/>
              </a:buClr>
              <a:buFontTx/>
              <a:buChar char="•"/>
            </a:pPr>
            <a:r>
              <a:rPr lang="de-DE" altLang="en-US" sz="2800" b="1" dirty="0">
                <a:latin typeface="Calibri" panose="020F0502020204030204" pitchFamily="34" charset="0"/>
              </a:rPr>
              <a:t>Treatments: </a:t>
            </a:r>
            <a:endParaRPr lang="en-GB" b="1" dirty="0">
              <a:latin typeface="Calibri" panose="020F0502020204030204" pitchFamily="34" charset="0"/>
            </a:endParaRPr>
          </a:p>
          <a:p>
            <a:pPr lvl="2">
              <a:spcBef>
                <a:spcPts val="0"/>
              </a:spcBef>
            </a:pPr>
            <a:r>
              <a:rPr lang="en-US" sz="2600" dirty="0"/>
              <a:t>Maize – sole cropping </a:t>
            </a:r>
          </a:p>
          <a:p>
            <a:pPr lvl="2">
              <a:spcBef>
                <a:spcPts val="0"/>
              </a:spcBef>
            </a:pPr>
            <a:r>
              <a:rPr lang="en-US" sz="2600" dirty="0"/>
              <a:t>Maize – pigeonpea intercropping</a:t>
            </a:r>
          </a:p>
          <a:p>
            <a:pPr lvl="2">
              <a:spcBef>
                <a:spcPts val="0"/>
              </a:spcBef>
            </a:pPr>
            <a:r>
              <a:rPr lang="en-US" sz="2600" dirty="0"/>
              <a:t>Lablab – sole cropping (rotation with maize in year 2)</a:t>
            </a:r>
          </a:p>
          <a:p>
            <a:pPr lvl="2">
              <a:spcBef>
                <a:spcPts val="0"/>
              </a:spcBef>
            </a:pPr>
            <a:r>
              <a:rPr lang="en-US" sz="2600" dirty="0"/>
              <a:t>Maize – lablab intercropping  0 days after maize</a:t>
            </a:r>
          </a:p>
          <a:p>
            <a:pPr lvl="2">
              <a:spcBef>
                <a:spcPts val="0"/>
              </a:spcBef>
            </a:pPr>
            <a:r>
              <a:rPr lang="en-US" sz="2600" dirty="0"/>
              <a:t>Maize – lablab intercropping 7 days after maize</a:t>
            </a:r>
          </a:p>
          <a:p>
            <a:pPr lvl="2">
              <a:spcBef>
                <a:spcPts val="0"/>
              </a:spcBef>
            </a:pPr>
            <a:r>
              <a:rPr lang="en-US" sz="2600" dirty="0"/>
              <a:t>Maize – lablab intercropping 21 days after the maize</a:t>
            </a:r>
          </a:p>
          <a:p>
            <a:pPr lvl="2">
              <a:spcBef>
                <a:spcPts val="0"/>
              </a:spcBef>
            </a:pPr>
            <a:r>
              <a:rPr lang="en-US" sz="2600" dirty="0"/>
              <a:t>Cowpea  - sole cropping (rotation with maize in year 2)</a:t>
            </a:r>
          </a:p>
          <a:p>
            <a:pPr lvl="2">
              <a:spcBef>
                <a:spcPts val="0"/>
              </a:spcBef>
            </a:pPr>
            <a:r>
              <a:rPr lang="en-US" sz="2600" dirty="0"/>
              <a:t>Maize - Cowpea intercropping</a:t>
            </a:r>
            <a:endParaRPr lang="en-GB" altLang="en-US" sz="2600" dirty="0">
              <a:latin typeface="Calibri" panose="020F0502020204030204" pitchFamily="34" charset="0"/>
            </a:endParaRPr>
          </a:p>
          <a:p>
            <a:pPr marL="358775" indent="0">
              <a:spcBef>
                <a:spcPct val="30000"/>
              </a:spcBef>
              <a:buClr>
                <a:srgbClr val="990000"/>
              </a:buClr>
              <a:buNone/>
            </a:pPr>
            <a:endParaRPr lang="en-GB" altLang="en-US" sz="2800" dirty="0">
              <a:latin typeface="Calibri" panose="020F0502020204030204" pitchFamily="34" charset="0"/>
            </a:endParaRPr>
          </a:p>
          <a:p>
            <a:pPr marL="717550" indent="-358775">
              <a:spcBef>
                <a:spcPct val="30000"/>
              </a:spcBef>
              <a:buClr>
                <a:srgbClr val="990000"/>
              </a:buClr>
              <a:buFontTx/>
              <a:buChar char="•"/>
            </a:pPr>
            <a:endParaRPr lang="en-GB" altLang="en-US" sz="2800" b="1" dirty="0">
              <a:latin typeface="Calibri" panose="020F0502020204030204" pitchFamily="34" charset="0"/>
            </a:endParaRPr>
          </a:p>
          <a:p>
            <a:pPr marL="717550" indent="-358775">
              <a:spcBef>
                <a:spcPct val="30000"/>
              </a:spcBef>
              <a:buClr>
                <a:srgbClr val="990000"/>
              </a:buClr>
              <a:buFontTx/>
              <a:buChar char="•"/>
            </a:pPr>
            <a:endParaRPr lang="en-GB" altLang="en-US" sz="2800" b="1" dirty="0">
              <a:latin typeface="Calibri" panose="020F0502020204030204" pitchFamily="34" charset="0"/>
            </a:endParaRPr>
          </a:p>
          <a:p>
            <a:pPr marL="358775" indent="0">
              <a:spcBef>
                <a:spcPct val="30000"/>
              </a:spcBef>
              <a:buClr>
                <a:srgbClr val="990000"/>
              </a:buClr>
              <a:buNone/>
            </a:pPr>
            <a:endParaRPr lang="en-GB" altLang="en-US" sz="28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191628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2"/>
          <p:cNvSpPr>
            <a:spLocks noGrp="1"/>
          </p:cNvSpPr>
          <p:nvPr>
            <p:ph type="title" idx="4294967295"/>
          </p:nvPr>
        </p:nvSpPr>
        <p:spPr>
          <a:xfrm>
            <a:off x="109210" y="178220"/>
            <a:ext cx="9036496" cy="1143000"/>
          </a:xfrm>
        </p:spPr>
        <p:txBody>
          <a:bodyPr/>
          <a:lstStyle/>
          <a:p>
            <a:pPr algn="ctr"/>
            <a:r>
              <a:rPr lang="en-GB" sz="3200" b="1" dirty="0">
                <a:solidFill>
                  <a:srgbClr val="A50021"/>
                </a:solidFill>
              </a:rPr>
              <a:t>Maize and legume grain yield, intercropping trial, </a:t>
            </a:r>
            <a:r>
              <a:rPr lang="en-GB" sz="3200" b="1" dirty="0" err="1">
                <a:solidFill>
                  <a:srgbClr val="A50021"/>
                </a:solidFill>
              </a:rPr>
              <a:t>Msekera</a:t>
            </a:r>
            <a:r>
              <a:rPr lang="en-GB" sz="3200" b="1" dirty="0">
                <a:solidFill>
                  <a:srgbClr val="A50021"/>
                </a:solidFill>
              </a:rPr>
              <a:t> Research Station, 2017/2018</a:t>
            </a:r>
          </a:p>
        </p:txBody>
      </p:sp>
      <p:graphicFrame>
        <p:nvGraphicFramePr>
          <p:cNvPr id="10" name="Chart 9"/>
          <p:cNvGraphicFramePr/>
          <p:nvPr>
            <p:extLst/>
          </p:nvPr>
        </p:nvGraphicFramePr>
        <p:xfrm>
          <a:off x="323528" y="1692276"/>
          <a:ext cx="8496944" cy="48036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051169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44624"/>
            <a:ext cx="9144000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-46892" y="274638"/>
            <a:ext cx="9190892" cy="1143000"/>
          </a:xfrm>
        </p:spPr>
        <p:txBody>
          <a:bodyPr/>
          <a:lstStyle/>
          <a:p>
            <a:pPr algn="ctr"/>
            <a:r>
              <a:rPr lang="en-GB" sz="3200" b="1" dirty="0">
                <a:solidFill>
                  <a:srgbClr val="A50021"/>
                </a:solidFill>
              </a:rPr>
              <a:t>Maize and legume biomass yield, intercropping trial, </a:t>
            </a:r>
            <a:r>
              <a:rPr lang="en-GB" sz="3200" b="1" dirty="0" err="1">
                <a:solidFill>
                  <a:srgbClr val="A50021"/>
                </a:solidFill>
              </a:rPr>
              <a:t>Msekera</a:t>
            </a:r>
            <a:r>
              <a:rPr lang="en-GB" sz="3200" b="1" dirty="0">
                <a:solidFill>
                  <a:srgbClr val="A50021"/>
                </a:solidFill>
              </a:rPr>
              <a:t>, 2017/2018</a:t>
            </a:r>
          </a:p>
        </p:txBody>
      </p:sp>
      <p:graphicFrame>
        <p:nvGraphicFramePr>
          <p:cNvPr id="6" name="Chart 5"/>
          <p:cNvGraphicFramePr/>
          <p:nvPr>
            <p:extLst/>
          </p:nvPr>
        </p:nvGraphicFramePr>
        <p:xfrm>
          <a:off x="107504" y="1772816"/>
          <a:ext cx="8784975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3120004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2525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-44624"/>
            <a:ext cx="9144000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28305" y="260648"/>
            <a:ext cx="8953500" cy="70167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altLang="en-US" sz="40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Objectives: Gliricidia trial</a:t>
            </a:r>
            <a:endParaRPr lang="en-US" altLang="en-US" sz="4000" dirty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56723" y="1052736"/>
            <a:ext cx="8640960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17550" indent="-358775">
              <a:buClr>
                <a:srgbClr val="990000"/>
              </a:buClr>
              <a:buFontTx/>
              <a:buChar char="•"/>
            </a:pPr>
            <a:r>
              <a:rPr lang="en-US" sz="2800" dirty="0"/>
              <a:t>To test different </a:t>
            </a:r>
            <a:r>
              <a:rPr lang="en-US" sz="3200" b="1" dirty="0"/>
              <a:t>plant arrangements </a:t>
            </a:r>
            <a:r>
              <a:rPr lang="en-US" sz="2800" dirty="0"/>
              <a:t>between maize and </a:t>
            </a:r>
            <a:r>
              <a:rPr lang="en-US" sz="2800" i="1" dirty="0" err="1"/>
              <a:t>Gliricidia</a:t>
            </a:r>
            <a:r>
              <a:rPr lang="en-US" sz="2800" i="1" dirty="0"/>
              <a:t> </a:t>
            </a:r>
            <a:r>
              <a:rPr lang="en-US" sz="2800" i="1" dirty="0" err="1"/>
              <a:t>sepium</a:t>
            </a:r>
            <a:r>
              <a:rPr lang="en-US" sz="2800" i="1" dirty="0"/>
              <a:t> </a:t>
            </a:r>
            <a:r>
              <a:rPr lang="en-US" sz="2800" dirty="0"/>
              <a:t>and evaluate its effects on soil quality and productivity</a:t>
            </a:r>
          </a:p>
          <a:p>
            <a:pPr marL="358775">
              <a:buClr>
                <a:srgbClr val="990000"/>
              </a:buClr>
            </a:pPr>
            <a:endParaRPr lang="en-US" sz="1000" dirty="0"/>
          </a:p>
          <a:p>
            <a:pPr marL="717550" indent="-358775">
              <a:spcBef>
                <a:spcPts val="0"/>
              </a:spcBef>
              <a:buClr>
                <a:srgbClr val="990000"/>
              </a:buClr>
              <a:buFontTx/>
              <a:buChar char="•"/>
            </a:pPr>
            <a:r>
              <a:rPr lang="de-DE" altLang="en-US" sz="2800" b="1" dirty="0">
                <a:latin typeface="Calibri" panose="020F0502020204030204" pitchFamily="34" charset="0"/>
              </a:rPr>
              <a:t> Treatments: </a:t>
            </a:r>
            <a:endParaRPr lang="en-GB" b="1" dirty="0">
              <a:latin typeface="Calibri" panose="020F0502020204030204" pitchFamily="34" charset="0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dirty="0"/>
              <a:t>Continuous sole maize with half recommended inorganic fertilizer application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dirty="0"/>
              <a:t>Maize – </a:t>
            </a:r>
            <a:r>
              <a:rPr lang="en-US" sz="2400" dirty="0" err="1"/>
              <a:t>Gliricidia</a:t>
            </a:r>
            <a:r>
              <a:rPr lang="en-US" sz="2400" dirty="0"/>
              <a:t> (COMACO’s </a:t>
            </a:r>
            <a:r>
              <a:rPr lang="en-US" sz="2400" dirty="0" err="1"/>
              <a:t>Gliricidia</a:t>
            </a:r>
            <a:r>
              <a:rPr lang="en-US" sz="2400" dirty="0"/>
              <a:t> spacing: 5m x 1m)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dirty="0"/>
              <a:t>Maize – </a:t>
            </a:r>
            <a:r>
              <a:rPr lang="en-US" sz="2400" dirty="0" err="1"/>
              <a:t>Gliricidia</a:t>
            </a:r>
            <a:r>
              <a:rPr lang="en-US" sz="2400" dirty="0"/>
              <a:t> (Dispersed shading spacing; 10m x 5m) </a:t>
            </a:r>
          </a:p>
          <a:p>
            <a:pPr lvl="0"/>
            <a:endParaRPr lang="de-DE" dirty="0"/>
          </a:p>
          <a:p>
            <a:pPr marL="717550" indent="-358775">
              <a:spcBef>
                <a:spcPts val="0"/>
              </a:spcBef>
              <a:buClr>
                <a:srgbClr val="990000"/>
              </a:buClr>
              <a:buFontTx/>
              <a:buChar char="•"/>
            </a:pPr>
            <a:r>
              <a:rPr lang="de-DE" altLang="en-US" sz="2800" b="1" dirty="0">
                <a:latin typeface="Calibri" panose="020F0502020204030204" pitchFamily="34" charset="0"/>
              </a:rPr>
              <a:t> Since 2017/2018</a:t>
            </a:r>
            <a:endParaRPr lang="en-GB" b="1" dirty="0">
              <a:latin typeface="Calibri" panose="020F0502020204030204" pitchFamily="34" charset="0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dirty="0"/>
              <a:t>Maize-Groundnut rotation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dirty="0"/>
              <a:t>Maize-Groundnut rotation intercropped with </a:t>
            </a:r>
            <a:r>
              <a:rPr lang="en-US" sz="2400" dirty="0" err="1"/>
              <a:t>Gliricidia</a:t>
            </a:r>
            <a:r>
              <a:rPr lang="en-US" sz="2400" dirty="0"/>
              <a:t>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dirty="0"/>
              <a:t>Maize-Pigeonpea/Groundnut rotation intercropped with </a:t>
            </a:r>
            <a:r>
              <a:rPr lang="en-US" sz="2400" dirty="0" err="1"/>
              <a:t>Gliricidia</a:t>
            </a:r>
            <a:r>
              <a:rPr lang="en-US" sz="2400" dirty="0"/>
              <a:t> 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19422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810"/>
            <a:ext cx="7620000" cy="6096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PT" b="1" dirty="0">
                <a:solidFill>
                  <a:srgbClr val="781E1A"/>
                </a:solidFill>
                <a:ea typeface="+mj-ea"/>
              </a:rPr>
              <a:t>The Consequences</a:t>
            </a:r>
            <a:endParaRPr lang="en-US" b="1" dirty="0">
              <a:solidFill>
                <a:srgbClr val="781E1A"/>
              </a:solidFill>
              <a:ea typeface="+mj-ea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1197000"/>
            <a:ext cx="3886200" cy="5029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6400" y="1143000"/>
            <a:ext cx="3508402" cy="263033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3400" y="6319651"/>
            <a:ext cx="3270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Source: Sonder, unpublished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6400" y="3886200"/>
            <a:ext cx="3510000" cy="23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5451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44624"/>
            <a:ext cx="9144000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Chart 3"/>
          <p:cNvGraphicFramePr/>
          <p:nvPr>
            <p:extLst/>
          </p:nvPr>
        </p:nvGraphicFramePr>
        <p:xfrm>
          <a:off x="107504" y="1517030"/>
          <a:ext cx="8712968" cy="27314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/>
          <p:cNvGraphicFramePr/>
          <p:nvPr>
            <p:extLst/>
          </p:nvPr>
        </p:nvGraphicFramePr>
        <p:xfrm>
          <a:off x="107504" y="3974876"/>
          <a:ext cx="8712968" cy="27218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Title 2"/>
          <p:cNvSpPr txBox="1">
            <a:spLocks/>
          </p:cNvSpPr>
          <p:nvPr/>
        </p:nvSpPr>
        <p:spPr bwMode="auto">
          <a:xfrm>
            <a:off x="0" y="164703"/>
            <a:ext cx="903649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 kern="120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GB" sz="3200" dirty="0">
                <a:solidFill>
                  <a:srgbClr val="A50021"/>
                </a:solidFill>
                <a:latin typeface="+mn-lt"/>
              </a:rPr>
              <a:t>Maize and legume grain yield, </a:t>
            </a:r>
            <a:r>
              <a:rPr lang="en-GB" sz="3200" dirty="0" err="1">
                <a:solidFill>
                  <a:srgbClr val="A50021"/>
                </a:solidFill>
                <a:latin typeface="+mn-lt"/>
              </a:rPr>
              <a:t>Gliricidia</a:t>
            </a:r>
            <a:r>
              <a:rPr lang="en-GB" sz="3200" dirty="0">
                <a:solidFill>
                  <a:srgbClr val="A50021"/>
                </a:solidFill>
                <a:latin typeface="+mn-lt"/>
              </a:rPr>
              <a:t> trial, </a:t>
            </a:r>
            <a:r>
              <a:rPr lang="en-GB" sz="3200" dirty="0" err="1">
                <a:solidFill>
                  <a:srgbClr val="A50021"/>
                </a:solidFill>
                <a:latin typeface="+mn-lt"/>
              </a:rPr>
              <a:t>Msekera</a:t>
            </a:r>
            <a:r>
              <a:rPr lang="en-GB" sz="3200" dirty="0">
                <a:solidFill>
                  <a:srgbClr val="A50021"/>
                </a:solidFill>
                <a:latin typeface="+mn-lt"/>
              </a:rPr>
              <a:t> Research Station, 2017/2018</a:t>
            </a:r>
          </a:p>
        </p:txBody>
      </p:sp>
    </p:spTree>
    <p:extLst>
      <p:ext uri="{BB962C8B-B14F-4D97-AF65-F5344CB8AC3E}">
        <p14:creationId xmlns:p14="http://schemas.microsoft.com/office/powerpoint/2010/main" val="307816303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19205"/>
            <a:ext cx="9144000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56723" y="457200"/>
            <a:ext cx="8953500" cy="70167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altLang="en-US" sz="40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Objectives: Ratooning trial</a:t>
            </a:r>
            <a:endParaRPr lang="en-US" altLang="en-US" sz="4000" dirty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2123" y="1371600"/>
            <a:ext cx="8987277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17550" indent="-358775">
              <a:buClr>
                <a:srgbClr val="990000"/>
              </a:buClr>
              <a:buFontTx/>
              <a:buChar char="•"/>
            </a:pPr>
            <a:r>
              <a:rPr lang="en-US" sz="2800" dirty="0"/>
              <a:t>To evaluate different </a:t>
            </a:r>
            <a:r>
              <a:rPr lang="en-US" sz="3200" b="1" dirty="0"/>
              <a:t>management practices of pigeonpea </a:t>
            </a:r>
            <a:r>
              <a:rPr lang="en-US" sz="2800" dirty="0"/>
              <a:t>(ratooning or reseeding) intercropped with maize</a:t>
            </a:r>
          </a:p>
          <a:p>
            <a:pPr marL="358775">
              <a:buClr>
                <a:srgbClr val="990000"/>
              </a:buClr>
            </a:pPr>
            <a:endParaRPr lang="en-US" sz="1000" dirty="0"/>
          </a:p>
          <a:p>
            <a:pPr marL="717550" indent="-358775">
              <a:spcBef>
                <a:spcPts val="0"/>
              </a:spcBef>
              <a:buClr>
                <a:srgbClr val="990000"/>
              </a:buClr>
              <a:buFontTx/>
              <a:buChar char="•"/>
            </a:pPr>
            <a:r>
              <a:rPr lang="de-DE" altLang="en-US" sz="2800" b="1" dirty="0">
                <a:latin typeface="Calibri" panose="020F0502020204030204" pitchFamily="34" charset="0"/>
              </a:rPr>
              <a:t> Treatments: </a:t>
            </a:r>
            <a:endParaRPr lang="en-GB" altLang="en-US" b="1" dirty="0">
              <a:latin typeface="Calibri" panose="020F0502020204030204" pitchFamily="34" charset="0"/>
            </a:endParaRPr>
          </a:p>
          <a:p>
            <a:pPr marL="1273175" lvl="1" indent="-457200">
              <a:buClr>
                <a:srgbClr val="990000"/>
              </a:buClr>
              <a:buFont typeface="Wingdings" panose="05000000000000000000" pitchFamily="2" charset="2"/>
              <a:buChar char="Ø"/>
            </a:pPr>
            <a:r>
              <a:rPr lang="en-GB" sz="2800" dirty="0"/>
              <a:t>different rotations</a:t>
            </a:r>
          </a:p>
          <a:p>
            <a:pPr marL="1273175" lvl="1" indent="-457200">
              <a:buClr>
                <a:srgbClr val="990000"/>
              </a:buClr>
              <a:buFont typeface="Wingdings" panose="05000000000000000000" pitchFamily="2" charset="2"/>
              <a:buChar char="Ø"/>
            </a:pPr>
            <a:r>
              <a:rPr lang="en-GB" sz="2800" dirty="0"/>
              <a:t>reseeding and </a:t>
            </a:r>
          </a:p>
          <a:p>
            <a:pPr marL="1273175" lvl="1" indent="-457200">
              <a:buClr>
                <a:srgbClr val="990000"/>
              </a:buClr>
              <a:buFont typeface="Wingdings" panose="05000000000000000000" pitchFamily="2" charset="2"/>
              <a:buChar char="Ø"/>
            </a:pPr>
            <a:r>
              <a:rPr lang="en-GB" sz="2800" dirty="0"/>
              <a:t>ratooning strategies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149"/>
          <a:stretch/>
        </p:blipFill>
        <p:spPr>
          <a:xfrm>
            <a:off x="5029200" y="3962400"/>
            <a:ext cx="3945912" cy="266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86480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2894750743"/>
              </p:ext>
            </p:extLst>
          </p:nvPr>
        </p:nvGraphicFramePr>
        <p:xfrm>
          <a:off x="0" y="2047116"/>
          <a:ext cx="8851578" cy="4810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itle 2"/>
          <p:cNvSpPr txBox="1">
            <a:spLocks/>
          </p:cNvSpPr>
          <p:nvPr/>
        </p:nvSpPr>
        <p:spPr bwMode="auto">
          <a:xfrm>
            <a:off x="304800" y="1219200"/>
            <a:ext cx="8686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 kern="120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GB" sz="2800" dirty="0">
                <a:solidFill>
                  <a:srgbClr val="781E1A"/>
                </a:solidFill>
              </a:rPr>
              <a:t>Maize and legume grain yield, Ratooning trial, </a:t>
            </a:r>
            <a:r>
              <a:rPr lang="en-GB" sz="2800" dirty="0" err="1">
                <a:solidFill>
                  <a:srgbClr val="781E1A"/>
                </a:solidFill>
              </a:rPr>
              <a:t>Msekera</a:t>
            </a:r>
            <a:r>
              <a:rPr lang="en-GB" sz="2800" dirty="0">
                <a:solidFill>
                  <a:srgbClr val="781E1A"/>
                </a:solidFill>
              </a:rPr>
              <a:t> Research Station, 2017/2018</a:t>
            </a:r>
          </a:p>
        </p:txBody>
      </p:sp>
    </p:spTree>
    <p:extLst>
      <p:ext uri="{BB962C8B-B14F-4D97-AF65-F5344CB8AC3E}">
        <p14:creationId xmlns:p14="http://schemas.microsoft.com/office/powerpoint/2010/main" val="102026996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3112633865"/>
              </p:ext>
            </p:extLst>
          </p:nvPr>
        </p:nvGraphicFramePr>
        <p:xfrm>
          <a:off x="53752" y="2183482"/>
          <a:ext cx="9143999" cy="46745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itle 2"/>
          <p:cNvSpPr txBox="1">
            <a:spLocks/>
          </p:cNvSpPr>
          <p:nvPr/>
        </p:nvSpPr>
        <p:spPr bwMode="auto">
          <a:xfrm>
            <a:off x="304800" y="1219200"/>
            <a:ext cx="903649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 kern="120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GB" sz="2800" dirty="0">
                <a:solidFill>
                  <a:srgbClr val="781E1A"/>
                </a:solidFill>
              </a:rPr>
              <a:t>Maize and legume biomass yield, Ratooning trial, </a:t>
            </a:r>
            <a:r>
              <a:rPr lang="en-GB" sz="2800" dirty="0" err="1">
                <a:solidFill>
                  <a:srgbClr val="781E1A"/>
                </a:solidFill>
              </a:rPr>
              <a:t>Msekera</a:t>
            </a:r>
            <a:r>
              <a:rPr lang="en-GB" sz="2800" dirty="0">
                <a:solidFill>
                  <a:srgbClr val="781E1A"/>
                </a:solidFill>
              </a:rPr>
              <a:t> Research Station, 2017/2018</a:t>
            </a:r>
          </a:p>
        </p:txBody>
      </p:sp>
    </p:spTree>
    <p:extLst>
      <p:ext uri="{BB962C8B-B14F-4D97-AF65-F5344CB8AC3E}">
        <p14:creationId xmlns:p14="http://schemas.microsoft.com/office/powerpoint/2010/main" val="143221759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0" y="1081088"/>
            <a:ext cx="8892480" cy="270351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17550" indent="-358775">
              <a:spcBef>
                <a:spcPct val="30000"/>
              </a:spcBef>
              <a:buClr>
                <a:srgbClr val="990000"/>
              </a:buClr>
              <a:buFontTx/>
              <a:buChar char="•"/>
            </a:pPr>
            <a:endParaRPr lang="en-GB" altLang="en-US" sz="2800" b="1" dirty="0">
              <a:latin typeface="Calibri" panose="020F0502020204030204" pitchFamily="34" charset="0"/>
            </a:endParaRPr>
          </a:p>
          <a:p>
            <a:pPr marL="358775" indent="0">
              <a:spcBef>
                <a:spcPct val="30000"/>
              </a:spcBef>
              <a:buClr>
                <a:srgbClr val="990000"/>
              </a:buClr>
              <a:buNone/>
            </a:pPr>
            <a:endParaRPr lang="en-GB" altLang="en-US" sz="2800" b="1" dirty="0">
              <a:latin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117"/>
                    </a14:imgEffect>
                    <a14:imgEffect>
                      <a14:saturation sat="1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76200" y="228600"/>
            <a:ext cx="929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b="1" dirty="0">
                <a:solidFill>
                  <a:srgbClr val="781E1A"/>
                </a:solidFill>
              </a:rPr>
              <a:t>Scaling with CRS</a:t>
            </a:r>
            <a:endParaRPr lang="en-US" sz="4400" b="1" dirty="0">
              <a:solidFill>
                <a:srgbClr val="781E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856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636066"/>
              </p:ext>
            </p:extLst>
          </p:nvPr>
        </p:nvGraphicFramePr>
        <p:xfrm>
          <a:off x="5129349" y="2854511"/>
          <a:ext cx="4001393" cy="3845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" name="SPW 10.0 Graph" r:id="rId3" imgW="6022080" imgH="5787000" progId="SigmaPlotGraphicObject.9">
                  <p:embed/>
                </p:oleObj>
              </mc:Choice>
              <mc:Fallback>
                <p:oleObj name="SPW 10.0 Graph" r:id="rId3" imgW="6022080" imgH="5787000" progId="SigmaPlotGraphicObject.9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29349" y="2854511"/>
                        <a:ext cx="4001393" cy="3845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763692" y="5105400"/>
            <a:ext cx="1349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444 kg ha</a:t>
            </a:r>
            <a:r>
              <a:rPr lang="de-DE" baseline="30000" dirty="0"/>
              <a:t>-1</a:t>
            </a:r>
            <a:endParaRPr lang="en-US" baseline="30000" dirty="0"/>
          </a:p>
        </p:txBody>
      </p:sp>
      <p:sp>
        <p:nvSpPr>
          <p:cNvPr id="3" name="TextBox 2"/>
          <p:cNvSpPr txBox="1"/>
          <p:nvPr/>
        </p:nvSpPr>
        <p:spPr>
          <a:xfrm>
            <a:off x="96520" y="2384041"/>
            <a:ext cx="4705894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800" dirty="0"/>
              <a:t>More than 2000 farmers registered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800" dirty="0"/>
              <a:t>Approximately </a:t>
            </a:r>
            <a:r>
              <a:rPr lang="de-DE" sz="3200" b="1" dirty="0"/>
              <a:t>1350 farmers </a:t>
            </a:r>
            <a:r>
              <a:rPr lang="de-DE" sz="2800" dirty="0"/>
              <a:t>planted pigeonepea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800" dirty="0"/>
              <a:t>Marketed by </a:t>
            </a:r>
            <a:r>
              <a:rPr lang="de-DE" sz="3200" b="1" dirty="0"/>
              <a:t>300 farmers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800" dirty="0"/>
              <a:t>Use and </a:t>
            </a:r>
            <a:r>
              <a:rPr lang="de-DE" sz="3200" b="1" dirty="0"/>
              <a:t>aggregation system </a:t>
            </a:r>
            <a:r>
              <a:rPr lang="de-DE" sz="2800" dirty="0"/>
              <a:t>through village based agents</a:t>
            </a:r>
            <a:endParaRPr lang="en-US" sz="2800" dirty="0"/>
          </a:p>
        </p:txBody>
      </p:sp>
      <p:sp>
        <p:nvSpPr>
          <p:cNvPr id="7" name="Title 2"/>
          <p:cNvSpPr txBox="1">
            <a:spLocks/>
          </p:cNvSpPr>
          <p:nvPr/>
        </p:nvSpPr>
        <p:spPr bwMode="auto">
          <a:xfrm>
            <a:off x="0" y="1166979"/>
            <a:ext cx="85866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 kern="120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GB" sz="3200" dirty="0">
                <a:solidFill>
                  <a:srgbClr val="781E1A"/>
                </a:solidFill>
              </a:rPr>
              <a:t>Scaling with CRS in </a:t>
            </a:r>
            <a:r>
              <a:rPr lang="en-GB" sz="3200" dirty="0" err="1">
                <a:solidFill>
                  <a:srgbClr val="781E1A"/>
                </a:solidFill>
              </a:rPr>
              <a:t>Chipata</a:t>
            </a:r>
            <a:r>
              <a:rPr lang="en-GB" sz="3200" dirty="0">
                <a:solidFill>
                  <a:srgbClr val="781E1A"/>
                </a:solidFill>
              </a:rPr>
              <a:t>, 2017/2018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59764" y="1571289"/>
            <a:ext cx="3814716" cy="1403123"/>
          </a:xfrm>
        </p:spPr>
        <p:txBody>
          <a:bodyPr>
            <a:normAutofit/>
          </a:bodyPr>
          <a:lstStyle/>
          <a:p>
            <a:r>
              <a:rPr lang="de-DE" sz="2000" dirty="0"/>
              <a:t>Average pigeonpea yield in CRS outscaling plots, Chipata (N=27)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9913548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447800"/>
            <a:ext cx="8839200" cy="1143000"/>
          </a:xfrm>
        </p:spPr>
        <p:txBody>
          <a:bodyPr/>
          <a:lstStyle/>
          <a:p>
            <a:pPr algn="ctr"/>
            <a:r>
              <a:rPr lang="en-GB" sz="3600" b="1" dirty="0">
                <a:solidFill>
                  <a:schemeClr val="tx1"/>
                </a:solidFill>
              </a:rPr>
              <a:t>Lessons learned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33400" y="2286000"/>
            <a:ext cx="8229600" cy="4419600"/>
          </a:xfrm>
        </p:spPr>
        <p:txBody>
          <a:bodyPr/>
          <a:lstStyle/>
          <a:p>
            <a:r>
              <a:rPr lang="en-US" altLang="en-US" sz="2800" dirty="0"/>
              <a:t>The principles of conservation agriculture appear to have </a:t>
            </a:r>
            <a:r>
              <a:rPr lang="en-US" altLang="en-US" sz="3200" b="1" dirty="0"/>
              <a:t>extremely wide </a:t>
            </a:r>
            <a:r>
              <a:rPr lang="en-US" altLang="en-US" sz="2800" dirty="0"/>
              <a:t>application</a:t>
            </a:r>
          </a:p>
          <a:p>
            <a:r>
              <a:rPr lang="en-GB" sz="3200" b="1" dirty="0"/>
              <a:t>Key benefits: </a:t>
            </a:r>
            <a:r>
              <a:rPr lang="en-GB" sz="2800" dirty="0"/>
              <a:t>increased infiltration, soil moisture reduced farm labour, increased productivity and profitability over time</a:t>
            </a:r>
          </a:p>
          <a:p>
            <a:r>
              <a:rPr lang="de-DE" altLang="en-US" sz="2800" dirty="0"/>
              <a:t>Multiple agronomic benefits have been recorded but quantitative data on </a:t>
            </a:r>
            <a:r>
              <a:rPr lang="de-DE" altLang="en-US" sz="3200" b="1" dirty="0"/>
              <a:t>social and human benefits </a:t>
            </a:r>
            <a:r>
              <a:rPr lang="de-DE" altLang="en-US" sz="2800" dirty="0"/>
              <a:t>are lacking</a:t>
            </a:r>
            <a:endParaRPr lang="en-US" altLang="en-US" sz="2800" dirty="0"/>
          </a:p>
          <a:p>
            <a:endParaRPr lang="en-US" altLang="en-US" sz="2800" dirty="0"/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65482835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86098" y="1068673"/>
            <a:ext cx="5676901" cy="1143000"/>
          </a:xfrm>
        </p:spPr>
        <p:txBody>
          <a:bodyPr/>
          <a:lstStyle/>
          <a:p>
            <a:r>
              <a:rPr lang="en-GB" sz="4000" b="1" dirty="0">
                <a:solidFill>
                  <a:schemeClr val="tx1"/>
                </a:solidFill>
              </a:rPr>
              <a:t>Lessons learned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28600" y="1905000"/>
            <a:ext cx="8534399" cy="4419600"/>
          </a:xfrm>
        </p:spPr>
        <p:txBody>
          <a:bodyPr/>
          <a:lstStyle/>
          <a:p>
            <a:r>
              <a:rPr lang="en-US" altLang="en-US" sz="3200" b="1" dirty="0"/>
              <a:t>Complementary practices </a:t>
            </a:r>
            <a:r>
              <a:rPr lang="en-US" altLang="en-US" sz="2800" dirty="0"/>
              <a:t>are necessary to enhance CA systems </a:t>
            </a:r>
          </a:p>
          <a:p>
            <a:r>
              <a:rPr lang="en-GB" sz="2800" dirty="0"/>
              <a:t>Biomass constraints, weed control, nitrogen deficiency</a:t>
            </a:r>
          </a:p>
          <a:p>
            <a:r>
              <a:rPr lang="de-DE" altLang="en-US" sz="2800" dirty="0"/>
              <a:t>Green manure cover crops can add benefits to the system but </a:t>
            </a:r>
            <a:r>
              <a:rPr lang="de-DE" altLang="en-US" sz="3200" b="1" dirty="0"/>
              <a:t>fertility build up is slow</a:t>
            </a:r>
            <a:endParaRPr lang="de-DE" altLang="en-US" sz="2800" b="1" dirty="0"/>
          </a:p>
          <a:p>
            <a:r>
              <a:rPr lang="en-GB" sz="2800" dirty="0"/>
              <a:t>Gradual increase in fertility - future </a:t>
            </a:r>
            <a:r>
              <a:rPr lang="en-GB" sz="3200" b="1" dirty="0"/>
              <a:t>yield and net benefits</a:t>
            </a:r>
          </a:p>
          <a:p>
            <a:r>
              <a:rPr lang="en-GB" sz="2800" dirty="0"/>
              <a:t>Key challenge: </a:t>
            </a:r>
            <a:r>
              <a:rPr lang="en-GB" sz="3200" b="1" dirty="0"/>
              <a:t>slow adoption </a:t>
            </a:r>
            <a:endParaRPr lang="en-GB" sz="2800" b="1" dirty="0"/>
          </a:p>
          <a:p>
            <a:endParaRPr lang="en-GB" sz="2800" b="1" dirty="0"/>
          </a:p>
        </p:txBody>
      </p:sp>
    </p:spTree>
    <p:extLst>
      <p:ext uri="{BB962C8B-B14F-4D97-AF65-F5344CB8AC3E}">
        <p14:creationId xmlns:p14="http://schemas.microsoft.com/office/powerpoint/2010/main" val="380405456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85800" y="1356360"/>
            <a:ext cx="7913500" cy="1143000"/>
          </a:xfrm>
        </p:spPr>
        <p:txBody>
          <a:bodyPr>
            <a:noAutofit/>
          </a:bodyPr>
          <a:lstStyle/>
          <a:p>
            <a:pPr algn="ctr"/>
            <a:r>
              <a:rPr lang="en-GB" sz="4400" b="1" dirty="0">
                <a:solidFill>
                  <a:schemeClr val="tx1"/>
                </a:solidFill>
              </a:rPr>
              <a:t>Thank for your attention!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2"/>
          <a:stretch/>
        </p:blipFill>
        <p:spPr>
          <a:xfrm>
            <a:off x="-20782" y="2520142"/>
            <a:ext cx="9180000" cy="43605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14400" y="5562600"/>
            <a:ext cx="3429000" cy="646331"/>
          </a:xfrm>
          <a:prstGeom prst="rect">
            <a:avLst/>
          </a:prstGeom>
          <a:solidFill>
            <a:schemeClr val="bg1">
              <a:alpha val="59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b="1" dirty="0"/>
              <a:t>Getrude Banda – best Zambian CA farmer in 2016, </a:t>
            </a:r>
            <a:r>
              <a:rPr lang="en-GB" b="1" dirty="0" err="1"/>
              <a:t>Kawalala</a:t>
            </a:r>
            <a:r>
              <a:rPr lang="en-GB" b="1" dirty="0"/>
              <a:t> camp</a:t>
            </a:r>
          </a:p>
        </p:txBody>
      </p:sp>
    </p:spTree>
    <p:extLst>
      <p:ext uri="{BB962C8B-B14F-4D97-AF65-F5344CB8AC3E}">
        <p14:creationId xmlns:p14="http://schemas.microsoft.com/office/powerpoint/2010/main" val="16349434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372268"/>
            <a:ext cx="7620000" cy="6096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de-DE" altLang="en-US" sz="4000" b="1" dirty="0">
                <a:solidFill>
                  <a:srgbClr val="008000"/>
                </a:solidFill>
                <a:latin typeface="Calibri" panose="020F0502020204030204" pitchFamily="34" charset="0"/>
              </a:rPr>
              <a:t>Conservation Agriculture what is it?</a:t>
            </a:r>
            <a:br>
              <a:rPr lang="de-DE" altLang="en-US" sz="40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</a:br>
            <a:endParaRPr lang="en-US" altLang="en-US" sz="4000" b="1" dirty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</p:txBody>
      </p:sp>
      <p:sp>
        <p:nvSpPr>
          <p:cNvPr id="285699" name="Rectangle 3"/>
          <p:cNvSpPr>
            <a:spLocks noGrp="1" noChangeArrowheads="1"/>
          </p:cNvSpPr>
          <p:nvPr>
            <p:ph type="body" sz="quarter" idx="11"/>
          </p:nvPr>
        </p:nvSpPr>
        <p:spPr>
          <a:xfrm>
            <a:off x="-136801" y="1304131"/>
            <a:ext cx="6400800" cy="1407318"/>
          </a:xfrm>
          <a:prstGeom prst="rect">
            <a:avLst/>
          </a:prstGeom>
        </p:spPr>
        <p:txBody>
          <a:bodyPr/>
          <a:lstStyle/>
          <a:p>
            <a:pPr marL="717550" indent="-358775">
              <a:buClr>
                <a:srgbClr val="F22B16"/>
              </a:buClr>
              <a:buFont typeface="Arial Narrow" panose="020B0606020202030204" pitchFamily="34" charset="0"/>
              <a:buNone/>
            </a:pPr>
            <a:r>
              <a:rPr lang="en-GB" altLang="en-US" sz="2800" b="1" dirty="0">
                <a:solidFill>
                  <a:schemeClr val="tx1"/>
                </a:solidFill>
                <a:latin typeface="Calibri" panose="020F0502020204030204" pitchFamily="34" charset="0"/>
              </a:rPr>
              <a:t>CA comprises the following principles:</a:t>
            </a:r>
            <a:r>
              <a:rPr lang="en-GB" altLang="en-US" sz="3200" b="1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</a:p>
          <a:p>
            <a:pPr marL="717550" indent="-358775">
              <a:spcBef>
                <a:spcPct val="30000"/>
              </a:spcBef>
              <a:buClr>
                <a:srgbClr val="990000"/>
              </a:buClr>
              <a:buFontTx/>
              <a:buChar char="•"/>
            </a:pPr>
            <a:r>
              <a:rPr lang="en-GB" altLang="en-US" sz="2400" b="1" dirty="0">
                <a:solidFill>
                  <a:schemeClr val="tx1"/>
                </a:solidFill>
                <a:latin typeface="Calibri" panose="020F0502020204030204" pitchFamily="34" charset="0"/>
              </a:rPr>
              <a:t>Minimal soil movement</a:t>
            </a:r>
          </a:p>
          <a:p>
            <a:pPr marL="717550" indent="-358775">
              <a:spcBef>
                <a:spcPct val="30000"/>
              </a:spcBef>
              <a:buClr>
                <a:srgbClr val="990000"/>
              </a:buClr>
              <a:buFontTx/>
              <a:buChar char="•"/>
            </a:pPr>
            <a:r>
              <a:rPr lang="en-GB" altLang="en-US" sz="2400" b="1" dirty="0">
                <a:solidFill>
                  <a:schemeClr val="tx1"/>
                </a:solidFill>
                <a:latin typeface="Calibri" panose="020F0502020204030204" pitchFamily="34" charset="0"/>
              </a:rPr>
              <a:t>Surface crop residue retention</a:t>
            </a:r>
          </a:p>
          <a:p>
            <a:pPr marL="717550" indent="-358775">
              <a:spcBef>
                <a:spcPct val="30000"/>
              </a:spcBef>
              <a:buClr>
                <a:srgbClr val="990000"/>
              </a:buClr>
              <a:buFontTx/>
              <a:buChar char="•"/>
            </a:pPr>
            <a:r>
              <a:rPr lang="en-GB" altLang="en-US" sz="2400" b="1" u="sng" dirty="0">
                <a:solidFill>
                  <a:schemeClr val="tx1"/>
                </a:solidFill>
                <a:latin typeface="Calibri" panose="020F0502020204030204" pitchFamily="34" charset="0"/>
              </a:rPr>
              <a:t>Diversification through rotations and improved legume systems </a:t>
            </a:r>
          </a:p>
        </p:txBody>
      </p:sp>
      <p:pic>
        <p:nvPicPr>
          <p:cNvPr id="285700" name="Picture 4" descr="Soy residue 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8725" y="4271169"/>
            <a:ext cx="2763838" cy="207327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5701" name="Picture 5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99441" y="4258469"/>
            <a:ext cx="2760663" cy="2071687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5702" name="Picture 6" descr="maiz con cobertura residuos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336" y="4253706"/>
            <a:ext cx="2735263" cy="2046288"/>
          </a:xfrm>
          <a:prstGeom prst="rect">
            <a:avLst/>
          </a:prstGeom>
          <a:noFill/>
          <a:ln w="9525">
            <a:solidFill>
              <a:srgbClr val="0E0C0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5703" name="Picture 7" descr="IMG_0217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13488" y="1875631"/>
            <a:ext cx="2763837" cy="2073275"/>
          </a:xfrm>
          <a:prstGeom prst="rect">
            <a:avLst/>
          </a:prstGeom>
          <a:noFill/>
          <a:ln w="9525">
            <a:solidFill>
              <a:srgbClr val="777777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454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" name="Picture 23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399" y="381000"/>
            <a:ext cx="8915401" cy="603100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943600" y="6467886"/>
            <a:ext cx="3352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Thierfelder et al. 2018 adapted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804639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4"/>
          <p:cNvSpPr txBox="1">
            <a:spLocks/>
          </p:cNvSpPr>
          <p:nvPr/>
        </p:nvSpPr>
        <p:spPr bwMode="auto">
          <a:xfrm>
            <a:off x="381000" y="1481745"/>
            <a:ext cx="5973382" cy="107721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defRPr/>
            </a:pPr>
            <a:r>
              <a:rPr lang="en-US" altLang="en-US" sz="3200" b="1" dirty="0">
                <a:solidFill>
                  <a:srgbClr val="781E1A"/>
                </a:solidFill>
                <a:latin typeface="Calibri" panose="020F0502020204030204" pitchFamily="34" charset="0"/>
              </a:rPr>
              <a:t>Why focus on Conservation Agriculture?</a:t>
            </a: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198819" y="2590800"/>
            <a:ext cx="5324115" cy="364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57188" indent="-357188">
              <a:spcBef>
                <a:spcPct val="20000"/>
              </a:spcBef>
              <a:buClr>
                <a:schemeClr val="folHlink"/>
              </a:buClr>
              <a:buFont typeface="Arial Narrow" pitchFamily="34" charset="0"/>
              <a:buChar char="●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>
              <a:spcBef>
                <a:spcPct val="20000"/>
              </a:spcBef>
              <a:buClr>
                <a:srgbClr val="669900"/>
              </a:buClr>
              <a:buFont typeface="Wingdings 3" pitchFamily="18" charset="2"/>
              <a:buChar char=""/>
              <a:defRPr sz="2400">
                <a:solidFill>
                  <a:srgbClr val="292929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2pPr>
            <a:lvl3pPr marL="1143000" indent="-228600">
              <a:spcBef>
                <a:spcPct val="20000"/>
              </a:spcBef>
              <a:buClr>
                <a:srgbClr val="336600"/>
              </a:buClr>
              <a:buFont typeface="Wingdings 2" pitchFamily="18" charset="2"/>
              <a:buChar char="®"/>
              <a:defRPr sz="2400">
                <a:solidFill>
                  <a:srgbClr val="292929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9pPr>
          </a:lstStyle>
          <a:p>
            <a:pPr>
              <a:spcBef>
                <a:spcPts val="600"/>
              </a:spcBef>
              <a:buClr>
                <a:srgbClr val="800000"/>
              </a:buClr>
              <a:buFont typeface="Wingdings" pitchFamily="2" charset="2"/>
              <a:buChar char="Ø"/>
              <a:defRPr/>
            </a:pPr>
            <a:r>
              <a:rPr lang="en-US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CA reduces </a:t>
            </a:r>
            <a:r>
              <a:rPr lang="en-US" altLang="en-US" b="1" dirty="0">
                <a:latin typeface="+mn-lt"/>
              </a:rPr>
              <a:t>soil and land degradation</a:t>
            </a:r>
          </a:p>
          <a:p>
            <a:pPr>
              <a:spcBef>
                <a:spcPts val="600"/>
              </a:spcBef>
              <a:buClr>
                <a:srgbClr val="800000"/>
              </a:buClr>
              <a:buFont typeface="Wingdings" pitchFamily="2" charset="2"/>
              <a:buChar char="Ø"/>
              <a:defRPr/>
            </a:pPr>
            <a:r>
              <a:rPr lang="en-US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CA can help to </a:t>
            </a:r>
            <a:r>
              <a:rPr lang="en-US" altLang="en-US" b="1" dirty="0">
                <a:latin typeface="+mn-lt"/>
              </a:rPr>
              <a:t>adapt production </a:t>
            </a:r>
            <a:r>
              <a:rPr lang="en-US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to climate variability and change ….!</a:t>
            </a:r>
          </a:p>
          <a:p>
            <a:pPr>
              <a:spcBef>
                <a:spcPts val="600"/>
              </a:spcBef>
              <a:buClr>
                <a:srgbClr val="800000"/>
              </a:buClr>
              <a:buFont typeface="Wingdings" pitchFamily="2" charset="2"/>
              <a:buChar char="Ø"/>
              <a:defRPr/>
            </a:pPr>
            <a:r>
              <a:rPr lang="en-US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CA is more </a:t>
            </a:r>
            <a:r>
              <a:rPr lang="en-US" altLang="en-US" b="1" dirty="0">
                <a:latin typeface="+mn-lt"/>
              </a:rPr>
              <a:t>water-, nutrient-, and energy-use-efficient </a:t>
            </a:r>
            <a:endParaRPr lang="en-US" altLang="en-US" sz="2400" b="1" dirty="0">
              <a:latin typeface="+mn-lt"/>
            </a:endParaRPr>
          </a:p>
          <a:p>
            <a:pPr>
              <a:spcBef>
                <a:spcPts val="600"/>
              </a:spcBef>
              <a:buClr>
                <a:srgbClr val="800000"/>
              </a:buClr>
              <a:buFont typeface="Wingdings" pitchFamily="2" charset="2"/>
              <a:buChar char="Ø"/>
              <a:defRPr/>
            </a:pPr>
            <a:r>
              <a:rPr lang="en-US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CA improves the </a:t>
            </a:r>
            <a:r>
              <a:rPr lang="en-US" altLang="en-US" b="1" dirty="0">
                <a:latin typeface="+mn-lt"/>
              </a:rPr>
              <a:t>productivity</a:t>
            </a:r>
            <a:r>
              <a:rPr lang="en-US" altLang="en-US" sz="2400" b="1" dirty="0">
                <a:latin typeface="+mn-lt"/>
              </a:rPr>
              <a:t> </a:t>
            </a:r>
            <a:r>
              <a:rPr lang="en-US" altLang="en-US" sz="2000" b="1" dirty="0">
                <a:latin typeface="+mn-lt"/>
              </a:rPr>
              <a:t>of </a:t>
            </a:r>
            <a:r>
              <a:rPr lang="en-US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current farming systems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19800" y="1085974"/>
            <a:ext cx="3055176" cy="188582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19800" y="3035474"/>
            <a:ext cx="3055176" cy="182998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19800" y="4923055"/>
            <a:ext cx="3055176" cy="1934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0489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29713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638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2738" y="4573587"/>
            <a:ext cx="2667000" cy="1897063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7" name="Text Box 4"/>
          <p:cNvSpPr txBox="1">
            <a:spLocks noChangeArrowheads="1"/>
          </p:cNvSpPr>
          <p:nvPr/>
        </p:nvSpPr>
        <p:spPr bwMode="auto">
          <a:xfrm>
            <a:off x="3119438" y="6451600"/>
            <a:ext cx="21605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Font typeface="Arial Narrow" pitchFamily="34" charset="0"/>
              <a:buChar char="●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>
              <a:spcBef>
                <a:spcPct val="20000"/>
              </a:spcBef>
              <a:buClr>
                <a:srgbClr val="669900"/>
              </a:buClr>
              <a:buFont typeface="Wingdings 3" pitchFamily="18" charset="2"/>
              <a:buChar char=""/>
              <a:defRPr sz="2400">
                <a:solidFill>
                  <a:srgbClr val="292929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2pPr>
            <a:lvl3pPr marL="1143000" indent="-228600">
              <a:spcBef>
                <a:spcPct val="20000"/>
              </a:spcBef>
              <a:buClr>
                <a:srgbClr val="336600"/>
              </a:buClr>
              <a:buFont typeface="Wingdings 2" pitchFamily="18" charset="2"/>
              <a:buChar char="®"/>
              <a:defRPr sz="2400">
                <a:solidFill>
                  <a:srgbClr val="292929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Char char="•"/>
            </a:pPr>
            <a:r>
              <a:rPr lang="en-CA" altLang="en-US" sz="2400" b="1" i="1"/>
              <a:t>Basin planting</a:t>
            </a:r>
            <a:r>
              <a:rPr lang="en-CA" altLang="en-US" sz="2400" b="1"/>
              <a:t> </a:t>
            </a:r>
          </a:p>
        </p:txBody>
      </p:sp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361950" y="2789238"/>
            <a:ext cx="2106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Font typeface="Arial Narrow" pitchFamily="34" charset="0"/>
              <a:buChar char="●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>
              <a:spcBef>
                <a:spcPct val="20000"/>
              </a:spcBef>
              <a:buClr>
                <a:srgbClr val="669900"/>
              </a:buClr>
              <a:buFont typeface="Wingdings 3" pitchFamily="18" charset="2"/>
              <a:buChar char=""/>
              <a:defRPr sz="2400">
                <a:solidFill>
                  <a:srgbClr val="292929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2pPr>
            <a:lvl3pPr marL="1143000" indent="-228600">
              <a:spcBef>
                <a:spcPct val="20000"/>
              </a:spcBef>
              <a:buClr>
                <a:srgbClr val="336600"/>
              </a:buClr>
              <a:buFont typeface="Wingdings 2" pitchFamily="18" charset="2"/>
              <a:buChar char="®"/>
              <a:defRPr sz="2400">
                <a:solidFill>
                  <a:srgbClr val="292929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Char char="•"/>
            </a:pPr>
            <a:r>
              <a:rPr lang="en-CA" altLang="en-US" sz="2400" b="1" i="1" dirty="0"/>
              <a:t>Jab-planter </a:t>
            </a:r>
            <a:endParaRPr lang="en-CA" altLang="en-US" sz="2400" b="1" dirty="0"/>
          </a:p>
        </p:txBody>
      </p:sp>
      <p:pic>
        <p:nvPicPr>
          <p:cNvPr id="16389" name="Picture 6" descr="IMG_030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125" y="939800"/>
            <a:ext cx="1962150" cy="189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bg2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7"/>
          <p:cNvPicPr preferRelativeResize="0"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11775" y="914400"/>
            <a:ext cx="3817938" cy="212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Text Box 8"/>
          <p:cNvSpPr txBox="1">
            <a:spLocks noChangeArrowheads="1"/>
          </p:cNvSpPr>
          <p:nvPr/>
        </p:nvSpPr>
        <p:spPr bwMode="auto">
          <a:xfrm>
            <a:off x="5908675" y="3048000"/>
            <a:ext cx="3235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Font typeface="Arial Narrow" pitchFamily="34" charset="0"/>
              <a:buChar char="●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>
              <a:spcBef>
                <a:spcPct val="20000"/>
              </a:spcBef>
              <a:buClr>
                <a:srgbClr val="669900"/>
              </a:buClr>
              <a:buFont typeface="Wingdings 3" pitchFamily="18" charset="2"/>
              <a:buChar char=""/>
              <a:defRPr sz="2400">
                <a:solidFill>
                  <a:srgbClr val="292929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2pPr>
            <a:lvl3pPr marL="1143000" indent="-228600">
              <a:spcBef>
                <a:spcPct val="20000"/>
              </a:spcBef>
              <a:buClr>
                <a:srgbClr val="336600"/>
              </a:buClr>
              <a:buFont typeface="Wingdings 2" pitchFamily="18" charset="2"/>
              <a:buChar char="®"/>
              <a:defRPr sz="2400">
                <a:solidFill>
                  <a:srgbClr val="292929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Char char="•"/>
            </a:pPr>
            <a:r>
              <a:rPr lang="en-CA" altLang="en-US" sz="2400" b="1" i="1"/>
              <a:t>AT Direct seeder </a:t>
            </a:r>
            <a:endParaRPr lang="en-CA" altLang="en-US" sz="2400" b="1"/>
          </a:p>
        </p:txBody>
      </p:sp>
      <p:pic>
        <p:nvPicPr>
          <p:cNvPr id="16392" name="Picture 9" descr="Using dibble stick 1 trimmed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2588" y="914400"/>
            <a:ext cx="2179637" cy="306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3" name="Text Box 10"/>
          <p:cNvSpPr txBox="1">
            <a:spLocks noChangeArrowheads="1"/>
          </p:cNvSpPr>
          <p:nvPr/>
        </p:nvSpPr>
        <p:spPr bwMode="auto">
          <a:xfrm>
            <a:off x="3109913" y="4000500"/>
            <a:ext cx="21605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Font typeface="Arial Narrow" pitchFamily="34" charset="0"/>
              <a:buChar char="●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>
              <a:spcBef>
                <a:spcPct val="20000"/>
              </a:spcBef>
              <a:buClr>
                <a:srgbClr val="669900"/>
              </a:buClr>
              <a:buFont typeface="Wingdings 3" pitchFamily="18" charset="2"/>
              <a:buChar char=""/>
              <a:defRPr sz="2400">
                <a:solidFill>
                  <a:srgbClr val="292929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2pPr>
            <a:lvl3pPr marL="1143000" indent="-228600">
              <a:spcBef>
                <a:spcPct val="20000"/>
              </a:spcBef>
              <a:buClr>
                <a:srgbClr val="336600"/>
              </a:buClr>
              <a:buFont typeface="Wingdings 2" pitchFamily="18" charset="2"/>
              <a:buChar char="®"/>
              <a:defRPr sz="2400">
                <a:solidFill>
                  <a:srgbClr val="292929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Char char="•"/>
            </a:pPr>
            <a:r>
              <a:rPr lang="en-CA" altLang="en-US" sz="2400" b="1" i="1" dirty="0"/>
              <a:t>Dibble stick</a:t>
            </a:r>
            <a:r>
              <a:rPr lang="en-CA" altLang="en-US" sz="2400" b="1" dirty="0"/>
              <a:t> </a:t>
            </a:r>
          </a:p>
        </p:txBody>
      </p:sp>
      <p:pic>
        <p:nvPicPr>
          <p:cNvPr id="16394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5738" y="3276600"/>
            <a:ext cx="2166937" cy="310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5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59463" y="3676650"/>
            <a:ext cx="3181350" cy="238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6" name="Text Box 31"/>
          <p:cNvSpPr txBox="1">
            <a:spLocks noChangeArrowheads="1"/>
          </p:cNvSpPr>
          <p:nvPr/>
        </p:nvSpPr>
        <p:spPr bwMode="auto">
          <a:xfrm>
            <a:off x="296863" y="6380162"/>
            <a:ext cx="1944687" cy="45720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Font typeface="Arial Narrow" pitchFamily="34" charset="0"/>
              <a:buChar char="●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>
              <a:spcBef>
                <a:spcPct val="20000"/>
              </a:spcBef>
              <a:buClr>
                <a:srgbClr val="669900"/>
              </a:buClr>
              <a:buFont typeface="Wingdings 3" pitchFamily="18" charset="2"/>
              <a:buChar char=""/>
              <a:defRPr sz="2400">
                <a:solidFill>
                  <a:srgbClr val="292929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2pPr>
            <a:lvl3pPr marL="1143000" indent="-228600">
              <a:spcBef>
                <a:spcPct val="20000"/>
              </a:spcBef>
              <a:buClr>
                <a:srgbClr val="336600"/>
              </a:buClr>
              <a:buFont typeface="Wingdings 2" pitchFamily="18" charset="2"/>
              <a:buChar char="®"/>
              <a:defRPr sz="2400">
                <a:solidFill>
                  <a:srgbClr val="292929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Char char="•"/>
            </a:pPr>
            <a:r>
              <a:rPr lang="en-CA" altLang="en-US" sz="2400" b="1" i="1"/>
              <a:t>Hoe-planter </a:t>
            </a:r>
            <a:endParaRPr lang="en-CA" altLang="en-US" sz="2400" b="1"/>
          </a:p>
        </p:txBody>
      </p:sp>
      <p:sp>
        <p:nvSpPr>
          <p:cNvPr id="16397" name="Text Box 8"/>
          <p:cNvSpPr txBox="1">
            <a:spLocks noChangeArrowheads="1"/>
          </p:cNvSpPr>
          <p:nvPr/>
        </p:nvSpPr>
        <p:spPr bwMode="auto">
          <a:xfrm>
            <a:off x="6092825" y="6096000"/>
            <a:ext cx="28368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Font typeface="Arial Narrow" pitchFamily="34" charset="0"/>
              <a:buChar char="●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1pPr>
            <a:lvl2pPr marL="742950" indent="-285750">
              <a:spcBef>
                <a:spcPct val="20000"/>
              </a:spcBef>
              <a:buClr>
                <a:srgbClr val="669900"/>
              </a:buClr>
              <a:buFont typeface="Wingdings 3" pitchFamily="18" charset="2"/>
              <a:buChar char=""/>
              <a:defRPr sz="2400">
                <a:solidFill>
                  <a:srgbClr val="292929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2pPr>
            <a:lvl3pPr marL="1143000" indent="-228600">
              <a:spcBef>
                <a:spcPct val="20000"/>
              </a:spcBef>
              <a:buClr>
                <a:srgbClr val="336600"/>
              </a:buClr>
              <a:buFont typeface="Wingdings 2" pitchFamily="18" charset="2"/>
              <a:buChar char="®"/>
              <a:defRPr sz="2400">
                <a:solidFill>
                  <a:srgbClr val="292929"/>
                </a:solidFill>
                <a:latin typeface="Calibri" pitchFamily="34" charset="0"/>
                <a:ea typeface="MS PGothic" pitchFamily="34" charset="-128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Char char="•"/>
            </a:pPr>
            <a:r>
              <a:rPr lang="en-CA" altLang="en-US" sz="2400" b="1" i="1"/>
              <a:t>Magoye ripper</a:t>
            </a:r>
            <a:endParaRPr lang="en-CA" altLang="en-US" sz="2400" b="1"/>
          </a:p>
        </p:txBody>
      </p:sp>
      <p:sp>
        <p:nvSpPr>
          <p:cNvPr id="21" name="Title 4"/>
          <p:cNvSpPr txBox="1">
            <a:spLocks/>
          </p:cNvSpPr>
          <p:nvPr/>
        </p:nvSpPr>
        <p:spPr bwMode="auto">
          <a:xfrm>
            <a:off x="273215" y="144462"/>
            <a:ext cx="8229600" cy="646331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defRPr/>
            </a:pPr>
            <a:r>
              <a:rPr lang="en-US" altLang="en-US" sz="3600" b="1" dirty="0">
                <a:latin typeface="Calibri" panose="020F0502020204030204" pitchFamily="34" charset="0"/>
              </a:rPr>
              <a:t>CA - a flexible system….</a:t>
            </a:r>
          </a:p>
        </p:txBody>
      </p:sp>
    </p:spTree>
    <p:extLst>
      <p:ext uri="{BB962C8B-B14F-4D97-AF65-F5344CB8AC3E}">
        <p14:creationId xmlns:p14="http://schemas.microsoft.com/office/powerpoint/2010/main" val="4676759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9129713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85702" name="Picture 6" descr="maiz con cobertura residuos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809" y="4343400"/>
            <a:ext cx="2735263" cy="2046288"/>
          </a:xfrm>
          <a:prstGeom prst="rect">
            <a:avLst/>
          </a:prstGeom>
          <a:noFill/>
          <a:ln w="9525">
            <a:solidFill>
              <a:srgbClr val="0E0C0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5703" name="Picture 7" descr="IMG_0217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25106" y="133350"/>
            <a:ext cx="2735476" cy="2052000"/>
          </a:xfrm>
          <a:prstGeom prst="rect">
            <a:avLst/>
          </a:prstGeom>
          <a:noFill/>
          <a:ln w="9525">
            <a:solidFill>
              <a:srgbClr val="777777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139" y="914400"/>
            <a:ext cx="2736000" cy="2052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0489" y="3200400"/>
            <a:ext cx="2736000" cy="2052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1957" y="531611"/>
            <a:ext cx="2736000" cy="2052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6957" y="3048000"/>
            <a:ext cx="2286000" cy="304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7139" y="3015734"/>
            <a:ext cx="27352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i="1" dirty="0"/>
              <a:t>Maize-soybean rotation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21957" y="2633246"/>
            <a:ext cx="27352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i="1" dirty="0"/>
              <a:t>Groundnuts under CA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221957" y="6096000"/>
            <a:ext cx="27352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i="1" dirty="0"/>
              <a:t>Maize-Gliricidia intercropping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25319" y="2263723"/>
            <a:ext cx="27352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i="1" dirty="0"/>
              <a:t>Cowpeas under CA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86587" y="6434554"/>
            <a:ext cx="27352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i="1" dirty="0"/>
              <a:t>Maize under CA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08737" y="5252400"/>
            <a:ext cx="27352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i="1" dirty="0"/>
              <a:t>Maize-groundnut rotation</a:t>
            </a:r>
          </a:p>
        </p:txBody>
      </p:sp>
    </p:spTree>
    <p:extLst>
      <p:ext uri="{BB962C8B-B14F-4D97-AF65-F5344CB8AC3E}">
        <p14:creationId xmlns:p14="http://schemas.microsoft.com/office/powerpoint/2010/main" val="123273667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fricaRISING_presentation_template_Global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10099</TotalTime>
  <Words>1829</Words>
  <Application>Microsoft Macintosh PowerPoint</Application>
  <PresentationFormat>On-screen Show (4:3)</PresentationFormat>
  <Paragraphs>384</Paragraphs>
  <Slides>48</Slides>
  <Notes>20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6" baseType="lpstr">
      <vt:lpstr>Arial</vt:lpstr>
      <vt:lpstr>Arial Narrow</vt:lpstr>
      <vt:lpstr>Calibri</vt:lpstr>
      <vt:lpstr>Gill Sans</vt:lpstr>
      <vt:lpstr>Palatino Linotype</vt:lpstr>
      <vt:lpstr>Wingdings</vt:lpstr>
      <vt:lpstr>AfricaRISING_presentation_template_Global</vt:lpstr>
      <vt:lpstr>SPW 10.0 Graph</vt:lpstr>
      <vt:lpstr>PowerPoint Presentation</vt:lpstr>
      <vt:lpstr>PowerPoint Presentation</vt:lpstr>
      <vt:lpstr>PowerPoint Presentation</vt:lpstr>
      <vt:lpstr>The Consequences</vt:lpstr>
      <vt:lpstr>Conservation Agriculture what is it? </vt:lpstr>
      <vt:lpstr>PowerPoint Presentation</vt:lpstr>
      <vt:lpstr>PowerPoint Presentation</vt:lpstr>
      <vt:lpstr>PowerPoint Presentation</vt:lpstr>
      <vt:lpstr>PowerPoint Presentation</vt:lpstr>
      <vt:lpstr>Long-term maize grain yield in target communities of Eastern Zambia </vt:lpstr>
      <vt:lpstr>Productivity benefits</vt:lpstr>
      <vt:lpstr>PowerPoint Presentation</vt:lpstr>
      <vt:lpstr>PowerPoint Presentation</vt:lpstr>
      <vt:lpstr>PowerPoint Presentation</vt:lpstr>
      <vt:lpstr>Impact </vt:lpstr>
      <vt:lpstr>Impact </vt:lpstr>
      <vt:lpstr>PowerPoint Presentation</vt:lpstr>
      <vt:lpstr>PowerPoint Presentation</vt:lpstr>
      <vt:lpstr>PowerPoint Presentation</vt:lpstr>
      <vt:lpstr>PowerPoint Presentation</vt:lpstr>
      <vt:lpstr>Observable benefits</vt:lpstr>
      <vt:lpstr>PowerPoint Presentation</vt:lpstr>
      <vt:lpstr>PowerPoint Presentation</vt:lpstr>
      <vt:lpstr>Drivers of Change to adopt SI practices</vt:lpstr>
      <vt:lpstr>PowerPoint Presentation</vt:lpstr>
      <vt:lpstr>Doubled-up legume systems under CA</vt:lpstr>
      <vt:lpstr>PowerPoint Presentation</vt:lpstr>
      <vt:lpstr>GMCC intercropping trials</vt:lpstr>
      <vt:lpstr>PowerPoint Presentation</vt:lpstr>
      <vt:lpstr>PowerPoint Presentation</vt:lpstr>
      <vt:lpstr>PowerPoint Presentation</vt:lpstr>
      <vt:lpstr>PowerPoint Presentation</vt:lpstr>
      <vt:lpstr>Agro-ecological management of Fall armyworm </vt:lpstr>
      <vt:lpstr>On-station results</vt:lpstr>
      <vt:lpstr>PowerPoint Presentation</vt:lpstr>
      <vt:lpstr>Maize and legume grain yield, intercropping trial, Msekera Research Station, 2017/2018</vt:lpstr>
      <vt:lpstr>Maize and legume biomass yield, intercropping trial, Msekera, 2017/2018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Average pigeonpea yield in CRS outscaling plots, Chipata (N=27)</vt:lpstr>
      <vt:lpstr>Lessons learned</vt:lpstr>
      <vt:lpstr>Lessons learned</vt:lpstr>
      <vt:lpstr>Thank for your attention!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Mateete</dc:creator>
  <cp:lastModifiedBy>Jonathan Odhong', IITA</cp:lastModifiedBy>
  <cp:revision>165</cp:revision>
  <dcterms:created xsi:type="dcterms:W3CDTF">2016-06-26T05:52:38Z</dcterms:created>
  <dcterms:modified xsi:type="dcterms:W3CDTF">2019-02-25T09:19:13Z</dcterms:modified>
</cp:coreProperties>
</file>